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Lst>
  <p:notesMasterIdLst>
    <p:notesMasterId r:id="rId16"/>
  </p:notesMasterIdLst>
  <p:handoutMasterIdLst>
    <p:handoutMasterId r:id="rId17"/>
  </p:handoutMasterIdLst>
  <p:sldIdLst>
    <p:sldId id="357" r:id="rId5"/>
    <p:sldId id="358" r:id="rId6"/>
    <p:sldId id="359" r:id="rId7"/>
    <p:sldId id="361" r:id="rId8"/>
    <p:sldId id="360" r:id="rId9"/>
    <p:sldId id="362" r:id="rId10"/>
    <p:sldId id="363" r:id="rId11"/>
    <p:sldId id="370" r:id="rId12"/>
    <p:sldId id="364" r:id="rId13"/>
    <p:sldId id="365" r:id="rId14"/>
    <p:sldId id="368" r:id="rId15"/>
  </p:sldIdLst>
  <p:sldSz cx="9144000" cy="6858000" type="screen4x3"/>
  <p:notesSz cx="9296400" cy="70104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47" userDrawn="1">
          <p15:clr>
            <a:srgbClr val="A4A3A4"/>
          </p15:clr>
        </p15:guide>
        <p15:guide id="2" orient="horz" pos="108" userDrawn="1">
          <p15:clr>
            <a:srgbClr val="A4A3A4"/>
          </p15:clr>
        </p15:guide>
        <p15:guide id="3" orient="horz" pos="1068" userDrawn="1">
          <p15:clr>
            <a:srgbClr val="A4A3A4"/>
          </p15:clr>
        </p15:guide>
        <p15:guide id="4" pos="286" userDrawn="1">
          <p15:clr>
            <a:srgbClr val="A4A3A4"/>
          </p15:clr>
        </p15:guide>
        <p15:guide id="5" orient="horz" pos="1776" userDrawn="1">
          <p15:clr>
            <a:srgbClr val="A4A3A4"/>
          </p15:clr>
        </p15:guide>
        <p15:guide id="6" pos="350"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 id="2" name="Frame, Laurie" initials="FL" lastIdx="1" clrIdx="2">
    <p:extLst>
      <p:ext uri="{19B8F6BF-5375-455C-9EA6-DF929625EA0E}">
        <p15:presenceInfo xmlns:p15="http://schemas.microsoft.com/office/powerpoint/2012/main" userId="S-1-5-21-726950158-1718880459-111294849-12257" providerId="AD"/>
      </p:ext>
    </p:extLst>
  </p:cmAuthor>
  <p:cmAuthor id="3" name="Valerie Bonin" initials="VB" lastIdx="13" clrIdx="3">
    <p:extLst>
      <p:ext uri="{19B8F6BF-5375-455C-9EA6-DF929625EA0E}">
        <p15:presenceInfo xmlns:p15="http://schemas.microsoft.com/office/powerpoint/2012/main" userId="S-1-5-21-1987942383-3128675074-1564712243-1675" providerId="AD"/>
      </p:ext>
    </p:extLst>
  </p:cmAuthor>
  <p:cmAuthor id="4" name="Michel" initials="M" lastIdx="1" clrIdx="4">
    <p:extLst>
      <p:ext uri="{19B8F6BF-5375-455C-9EA6-DF929625EA0E}">
        <p15:presenceInfo xmlns:p15="http://schemas.microsoft.com/office/powerpoint/2012/main" userId="Mich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808000"/>
    <a:srgbClr val="047BC1"/>
    <a:srgbClr val="0087AC"/>
    <a:srgbClr val="00B9E4"/>
    <a:srgbClr val="00B2E3"/>
    <a:srgbClr val="006682"/>
    <a:srgbClr val="F7F7F7"/>
    <a:srgbClr val="92278F"/>
    <a:srgbClr val="EDFDFF"/>
    <a:srgbClr val="EEDA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8" autoAdjust="0"/>
    <p:restoredTop sz="81508" autoAdjust="0"/>
  </p:normalViewPr>
  <p:slideViewPr>
    <p:cSldViewPr snapToGrid="0">
      <p:cViewPr varScale="1">
        <p:scale>
          <a:sx n="88" d="100"/>
          <a:sy n="88" d="100"/>
        </p:scale>
        <p:origin x="1694" y="82"/>
      </p:cViewPr>
      <p:guideLst>
        <p:guide orient="horz" pos="847"/>
        <p:guide orient="horz" pos="108"/>
        <p:guide orient="horz" pos="1068"/>
        <p:guide pos="286"/>
        <p:guide orient="horz" pos="1776"/>
        <p:guide pos="350"/>
      </p:guideLst>
    </p:cSldViewPr>
  </p:slideViewPr>
  <p:outlineViewPr>
    <p:cViewPr>
      <p:scale>
        <a:sx n="33" d="100"/>
        <a:sy n="33" d="100"/>
      </p:scale>
      <p:origin x="0" y="-774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64" y="21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ng, Steven" userId="adef881a-c3c4-4e1a-aeb2-bb4de7c1e03f" providerId="ADAL" clId="{A02E3166-EE8F-2541-9DC1-B255F6531FE4}"/>
    <pc:docChg chg="modMainMaster">
      <pc:chgData name="Wong, Steven" userId="adef881a-c3c4-4e1a-aeb2-bb4de7c1e03f" providerId="ADAL" clId="{A02E3166-EE8F-2541-9DC1-B255F6531FE4}" dt="2020-01-21T15:32:25.804" v="0" actId="14100"/>
      <pc:docMkLst>
        <pc:docMk/>
      </pc:docMkLst>
      <pc:sldMasterChg chg="modSldLayout">
        <pc:chgData name="Wong, Steven" userId="adef881a-c3c4-4e1a-aeb2-bb4de7c1e03f" providerId="ADAL" clId="{A02E3166-EE8F-2541-9DC1-B255F6531FE4}" dt="2020-01-21T15:32:25.804" v="0" actId="14100"/>
        <pc:sldMasterMkLst>
          <pc:docMk/>
          <pc:sldMasterMk cId="0" sldId="2147483769"/>
        </pc:sldMasterMkLst>
        <pc:sldLayoutChg chg="modSp">
          <pc:chgData name="Wong, Steven" userId="adef881a-c3c4-4e1a-aeb2-bb4de7c1e03f" providerId="ADAL" clId="{A02E3166-EE8F-2541-9DC1-B255F6531FE4}" dt="2020-01-21T15:32:25.804" v="0" actId="14100"/>
          <pc:sldLayoutMkLst>
            <pc:docMk/>
            <pc:sldMasterMk cId="0" sldId="2147483769"/>
            <pc:sldLayoutMk cId="2645767054" sldId="2147484581"/>
          </pc:sldLayoutMkLst>
          <pc:picChg chg="mod">
            <ac:chgData name="Wong, Steven" userId="adef881a-c3c4-4e1a-aeb2-bb4de7c1e03f" providerId="ADAL" clId="{A02E3166-EE8F-2541-9DC1-B255F6531FE4}" dt="2020-01-21T15:32:25.804" v="0" actId="14100"/>
            <ac:picMkLst>
              <pc:docMk/>
              <pc:sldMasterMk cId="0" sldId="2147483769"/>
              <pc:sldLayoutMk cId="2645767054" sldId="2147484581"/>
              <ac:picMk id="4" creationId="{F1D1804F-62D7-40D8-A044-1EE428B8A5EB}"/>
            </ac:picMkLst>
          </pc:picChg>
        </pc:sldLayoutChg>
      </pc:sldMasterChg>
    </pc:docChg>
  </pc:docChgLst>
  <pc:docChgLst>
    <pc:chgData name="Wong, Steven" userId="adef881a-c3c4-4e1a-aeb2-bb4de7c1e03f" providerId="ADAL" clId="{ADEA26D5-8BF9-454C-A952-E94D703291DA}"/>
    <pc:docChg chg="custSel modSld modMainMaster modHandout">
      <pc:chgData name="Wong, Steven" userId="adef881a-c3c4-4e1a-aeb2-bb4de7c1e03f" providerId="ADAL" clId="{ADEA26D5-8BF9-454C-A952-E94D703291DA}" dt="2020-01-08T14:42:18.328" v="44" actId="478"/>
      <pc:docMkLst>
        <pc:docMk/>
      </pc:docMkLst>
      <pc:sldChg chg="delSp">
        <pc:chgData name="Wong, Steven" userId="adef881a-c3c4-4e1a-aeb2-bb4de7c1e03f" providerId="ADAL" clId="{ADEA26D5-8BF9-454C-A952-E94D703291DA}" dt="2020-01-08T14:42:18.328" v="44" actId="478"/>
        <pc:sldMkLst>
          <pc:docMk/>
          <pc:sldMk cId="2940051775" sldId="357"/>
        </pc:sldMkLst>
        <pc:spChg chg="del">
          <ac:chgData name="Wong, Steven" userId="adef881a-c3c4-4e1a-aeb2-bb4de7c1e03f" providerId="ADAL" clId="{ADEA26D5-8BF9-454C-A952-E94D703291DA}" dt="2020-01-08T14:42:18.328" v="44" actId="478"/>
          <ac:spMkLst>
            <pc:docMk/>
            <pc:sldMk cId="2940051775" sldId="357"/>
            <ac:spMk id="2" creationId="{0066D00E-46D8-C143-ACD8-12F7413166C8}"/>
          </ac:spMkLst>
        </pc:spChg>
      </pc:sldChg>
      <pc:sldMasterChg chg="modSldLayout">
        <pc:chgData name="Wong, Steven" userId="adef881a-c3c4-4e1a-aeb2-bb4de7c1e03f" providerId="ADAL" clId="{ADEA26D5-8BF9-454C-A952-E94D703291DA}" dt="2019-12-11T13:59:14.827" v="42"/>
        <pc:sldMasterMkLst>
          <pc:docMk/>
          <pc:sldMasterMk cId="0" sldId="2147483769"/>
        </pc:sldMasterMkLst>
        <pc:sldLayoutChg chg="modSp">
          <pc:chgData name="Wong, Steven" userId="adef881a-c3c4-4e1a-aeb2-bb4de7c1e03f" providerId="ADAL" clId="{ADEA26D5-8BF9-454C-A952-E94D703291DA}" dt="2019-12-06T18:44:16.996" v="39" actId="962"/>
          <pc:sldLayoutMkLst>
            <pc:docMk/>
            <pc:sldMasterMk cId="0" sldId="2147483769"/>
            <pc:sldLayoutMk cId="1955607632" sldId="2147484557"/>
          </pc:sldLayoutMkLst>
          <pc:picChg chg="mod">
            <ac:chgData name="Wong, Steven" userId="adef881a-c3c4-4e1a-aeb2-bb4de7c1e03f" providerId="ADAL" clId="{ADEA26D5-8BF9-454C-A952-E94D703291DA}" dt="2019-12-06T18:44:16.996" v="39" actId="962"/>
            <ac:picMkLst>
              <pc:docMk/>
              <pc:sldMasterMk cId="0" sldId="2147483769"/>
              <pc:sldLayoutMk cId="1955607632" sldId="2147484557"/>
              <ac:picMk id="5" creationId="{79257861-92BA-4C58-9FA0-269AB8F2E39E}"/>
            </ac:picMkLst>
          </pc:picChg>
        </pc:sldLayoutChg>
        <pc:sldLayoutChg chg="addSp modSp">
          <pc:chgData name="Wong, Steven" userId="adef881a-c3c4-4e1a-aeb2-bb4de7c1e03f" providerId="ADAL" clId="{ADEA26D5-8BF9-454C-A952-E94D703291DA}" dt="2019-12-11T13:59:14.827" v="42"/>
          <pc:sldLayoutMkLst>
            <pc:docMk/>
            <pc:sldMasterMk cId="0" sldId="2147483769"/>
            <pc:sldLayoutMk cId="3862329486" sldId="2147484572"/>
          </pc:sldLayoutMkLst>
          <pc:spChg chg="add mod">
            <ac:chgData name="Wong, Steven" userId="adef881a-c3c4-4e1a-aeb2-bb4de7c1e03f" providerId="ADAL" clId="{ADEA26D5-8BF9-454C-A952-E94D703291DA}" dt="2019-12-11T13:59:14.827" v="42"/>
            <ac:spMkLst>
              <pc:docMk/>
              <pc:sldMasterMk cId="0" sldId="2147483769"/>
              <pc:sldLayoutMk cId="3862329486" sldId="2147484572"/>
              <ac:spMk id="3" creationId="{9481C15D-57AA-A74B-8D85-2519A93D28FC}"/>
            </ac:spMkLst>
          </pc:spChg>
        </pc:sldLayoutChg>
        <pc:sldLayoutChg chg="modSp">
          <pc:chgData name="Wong, Steven" userId="adef881a-c3c4-4e1a-aeb2-bb4de7c1e03f" providerId="ADAL" clId="{ADEA26D5-8BF9-454C-A952-E94D703291DA}" dt="2019-12-06T18:44:22.920" v="41" actId="962"/>
          <pc:sldLayoutMkLst>
            <pc:docMk/>
            <pc:sldMasterMk cId="0" sldId="2147483769"/>
            <pc:sldLayoutMk cId="3942003179" sldId="2147484574"/>
          </pc:sldLayoutMkLst>
          <pc:picChg chg="mod">
            <ac:chgData name="Wong, Steven" userId="adef881a-c3c4-4e1a-aeb2-bb4de7c1e03f" providerId="ADAL" clId="{ADEA26D5-8BF9-454C-A952-E94D703291DA}" dt="2019-12-06T18:44:22.920" v="41" actId="962"/>
            <ac:picMkLst>
              <pc:docMk/>
              <pc:sldMasterMk cId="0" sldId="2147483769"/>
              <pc:sldLayoutMk cId="3942003179" sldId="2147484574"/>
              <ac:picMk id="4" creationId="{C411CE17-C75B-41F3-A571-C9945B8E496A}"/>
            </ac:picMkLst>
          </pc:picChg>
        </pc:sldLayoutChg>
        <pc:sldLayoutChg chg="modSp">
          <pc:chgData name="Wong, Steven" userId="adef881a-c3c4-4e1a-aeb2-bb4de7c1e03f" providerId="ADAL" clId="{ADEA26D5-8BF9-454C-A952-E94D703291DA}" dt="2019-12-06T18:44:08.704" v="37" actId="962"/>
          <pc:sldLayoutMkLst>
            <pc:docMk/>
            <pc:sldMasterMk cId="0" sldId="2147483769"/>
            <pc:sldLayoutMk cId="2645767054" sldId="2147484581"/>
          </pc:sldLayoutMkLst>
          <pc:picChg chg="mod">
            <ac:chgData name="Wong, Steven" userId="adef881a-c3c4-4e1a-aeb2-bb4de7c1e03f" providerId="ADAL" clId="{ADEA26D5-8BF9-454C-A952-E94D703291DA}" dt="2019-12-06T18:44:08.704" v="37" actId="962"/>
            <ac:picMkLst>
              <pc:docMk/>
              <pc:sldMasterMk cId="0" sldId="2147483769"/>
              <pc:sldLayoutMk cId="2645767054" sldId="2147484581"/>
              <ac:picMk id="4" creationId="{F1D1804F-62D7-40D8-A044-1EE428B8A5EB}"/>
            </ac:picMkLst>
          </pc:picChg>
        </pc:sldLayoutChg>
      </pc:sldMasterChg>
    </pc:docChg>
  </pc:docChgLst>
  <pc:docChgLst>
    <pc:chgData name="Wong, Steven" userId="adef881a-c3c4-4e1a-aeb2-bb4de7c1e03f" providerId="ADAL" clId="{C0923819-67C4-C54E-9B4C-9C5239A2DA7F}"/>
    <pc:docChg chg="custSel modSld modMainMaster">
      <pc:chgData name="Wong, Steven" userId="adef881a-c3c4-4e1a-aeb2-bb4de7c1e03f" providerId="ADAL" clId="{C0923819-67C4-C54E-9B4C-9C5239A2DA7F}" dt="2019-11-04T16:21:06.207" v="33" actId="207"/>
      <pc:docMkLst>
        <pc:docMk/>
      </pc:docMkLst>
      <pc:sldChg chg="modSp">
        <pc:chgData name="Wong, Steven" userId="adef881a-c3c4-4e1a-aeb2-bb4de7c1e03f" providerId="ADAL" clId="{C0923819-67C4-C54E-9B4C-9C5239A2DA7F}" dt="2019-11-04T16:12:03.412" v="6" actId="207"/>
        <pc:sldMkLst>
          <pc:docMk/>
          <pc:sldMk cId="1507690314" sldId="352"/>
        </pc:sldMkLst>
        <pc:spChg chg="mod">
          <ac:chgData name="Wong, Steven" userId="adef881a-c3c4-4e1a-aeb2-bb4de7c1e03f" providerId="ADAL" clId="{C0923819-67C4-C54E-9B4C-9C5239A2DA7F}" dt="2019-11-04T16:12:03.412" v="6" actId="207"/>
          <ac:spMkLst>
            <pc:docMk/>
            <pc:sldMk cId="1507690314" sldId="352"/>
            <ac:spMk id="7" creationId="{C5030748-E7E4-7343-BF62-9FA7EBFAD6DE}"/>
          </ac:spMkLst>
        </pc:spChg>
      </pc:sldChg>
      <pc:sldChg chg="addSp delSp modSp">
        <pc:chgData name="Wong, Steven" userId="adef881a-c3c4-4e1a-aeb2-bb4de7c1e03f" providerId="ADAL" clId="{C0923819-67C4-C54E-9B4C-9C5239A2DA7F}" dt="2019-11-04T16:12:38.276" v="12"/>
        <pc:sldMkLst>
          <pc:docMk/>
          <pc:sldMk cId="1324548044" sldId="355"/>
        </pc:sldMkLst>
        <pc:spChg chg="add del mod">
          <ac:chgData name="Wong, Steven" userId="adef881a-c3c4-4e1a-aeb2-bb4de7c1e03f" providerId="ADAL" clId="{C0923819-67C4-C54E-9B4C-9C5239A2DA7F}" dt="2019-11-04T16:12:38.276" v="12"/>
          <ac:spMkLst>
            <pc:docMk/>
            <pc:sldMk cId="1324548044" sldId="355"/>
            <ac:spMk id="2" creationId="{FE2984EF-B3C8-F046-A2BC-D08093D30198}"/>
          </ac:spMkLst>
        </pc:spChg>
        <pc:spChg chg="mod">
          <ac:chgData name="Wong, Steven" userId="adef881a-c3c4-4e1a-aeb2-bb4de7c1e03f" providerId="ADAL" clId="{C0923819-67C4-C54E-9B4C-9C5239A2DA7F}" dt="2019-11-04T16:12:10.257" v="8" actId="207"/>
          <ac:spMkLst>
            <pc:docMk/>
            <pc:sldMk cId="1324548044" sldId="355"/>
            <ac:spMk id="4" creationId="{36D9D03E-8AFA-0D44-B071-8DEEDF664610}"/>
          </ac:spMkLst>
        </pc:spChg>
        <pc:graphicFrameChg chg="mod">
          <ac:chgData name="Wong, Steven" userId="adef881a-c3c4-4e1a-aeb2-bb4de7c1e03f" providerId="ADAL" clId="{C0923819-67C4-C54E-9B4C-9C5239A2DA7F}" dt="2019-11-04T16:12:26.389" v="9"/>
          <ac:graphicFrameMkLst>
            <pc:docMk/>
            <pc:sldMk cId="1324548044" sldId="355"/>
            <ac:graphicFrameMk id="3" creationId="{00000000-0000-0000-0000-000000000000}"/>
          </ac:graphicFrameMkLst>
        </pc:graphicFrameChg>
      </pc:sldChg>
      <pc:sldChg chg="addSp delSp modSp">
        <pc:chgData name="Wong, Steven" userId="adef881a-c3c4-4e1a-aeb2-bb4de7c1e03f" providerId="ADAL" clId="{C0923819-67C4-C54E-9B4C-9C5239A2DA7F}" dt="2019-11-04T16:11:55.967" v="5" actId="767"/>
        <pc:sldMkLst>
          <pc:docMk/>
          <pc:sldMk cId="2940051775" sldId="357"/>
        </pc:sldMkLst>
        <pc:spChg chg="add del mod">
          <ac:chgData name="Wong, Steven" userId="adef881a-c3c4-4e1a-aeb2-bb4de7c1e03f" providerId="ADAL" clId="{C0923819-67C4-C54E-9B4C-9C5239A2DA7F}" dt="2019-11-04T16:11:28.727" v="1" actId="767"/>
          <ac:spMkLst>
            <pc:docMk/>
            <pc:sldMk cId="2940051775" sldId="357"/>
            <ac:spMk id="2" creationId="{C2D7E2DD-07DB-6046-AB89-9F27CE3117FC}"/>
          </ac:spMkLst>
        </pc:spChg>
        <pc:spChg chg="add del mod">
          <ac:chgData name="Wong, Steven" userId="adef881a-c3c4-4e1a-aeb2-bb4de7c1e03f" providerId="ADAL" clId="{C0923819-67C4-C54E-9B4C-9C5239A2DA7F}" dt="2019-11-04T16:11:55.967" v="5" actId="767"/>
          <ac:spMkLst>
            <pc:docMk/>
            <pc:sldMk cId="2940051775" sldId="357"/>
            <ac:spMk id="3" creationId="{67DFD9B8-9123-B54B-8093-8078B0A2C914}"/>
          </ac:spMkLst>
        </pc:spChg>
        <pc:spChg chg="mod">
          <ac:chgData name="Wong, Steven" userId="adef881a-c3c4-4e1a-aeb2-bb4de7c1e03f" providerId="ADAL" clId="{C0923819-67C4-C54E-9B4C-9C5239A2DA7F}" dt="2019-11-04T16:11:51.473" v="3" actId="207"/>
          <ac:spMkLst>
            <pc:docMk/>
            <pc:sldMk cId="2940051775" sldId="357"/>
            <ac:spMk id="6" creationId="{CA3262E3-46BB-C747-B5A0-388F82A3EA20}"/>
          </ac:spMkLst>
        </pc:spChg>
        <pc:spChg chg="mod">
          <ac:chgData name="Wong, Steven" userId="adef881a-c3c4-4e1a-aeb2-bb4de7c1e03f" providerId="ADAL" clId="{C0923819-67C4-C54E-9B4C-9C5239A2DA7F}" dt="2019-11-04T16:11:45.236" v="2" actId="207"/>
          <ac:spMkLst>
            <pc:docMk/>
            <pc:sldMk cId="2940051775" sldId="357"/>
            <ac:spMk id="33796" creationId="{00000000-0000-0000-0000-000000000000}"/>
          </ac:spMkLst>
        </pc:spChg>
      </pc:sldChg>
      <pc:sldChg chg="modSp">
        <pc:chgData name="Wong, Steven" userId="adef881a-c3c4-4e1a-aeb2-bb4de7c1e03f" providerId="ADAL" clId="{C0923819-67C4-C54E-9B4C-9C5239A2DA7F}" dt="2019-11-04T16:12:07.471" v="7" actId="207"/>
        <pc:sldMkLst>
          <pc:docMk/>
          <pc:sldMk cId="1604388659" sldId="358"/>
        </pc:sldMkLst>
        <pc:spChg chg="mod">
          <ac:chgData name="Wong, Steven" userId="adef881a-c3c4-4e1a-aeb2-bb4de7c1e03f" providerId="ADAL" clId="{C0923819-67C4-C54E-9B4C-9C5239A2DA7F}" dt="2019-11-04T16:12:07.471" v="7" actId="207"/>
          <ac:spMkLst>
            <pc:docMk/>
            <pc:sldMk cId="1604388659" sldId="358"/>
            <ac:spMk id="7" creationId="{C5030748-E7E4-7343-BF62-9FA7EBFAD6DE}"/>
          </ac:spMkLst>
        </pc:spChg>
      </pc:sldChg>
      <pc:sldMasterChg chg="modSp modSldLayout">
        <pc:chgData name="Wong, Steven" userId="adef881a-c3c4-4e1a-aeb2-bb4de7c1e03f" providerId="ADAL" clId="{C0923819-67C4-C54E-9B4C-9C5239A2DA7F}" dt="2019-11-04T16:21:06.207" v="33" actId="207"/>
        <pc:sldMasterMkLst>
          <pc:docMk/>
          <pc:sldMasterMk cId="0" sldId="2147483769"/>
        </pc:sldMasterMkLst>
        <pc:spChg chg="mod">
          <ac:chgData name="Wong, Steven" userId="adef881a-c3c4-4e1a-aeb2-bb4de7c1e03f" providerId="ADAL" clId="{C0923819-67C4-C54E-9B4C-9C5239A2DA7F}" dt="2019-11-04T16:14:38.190" v="26" actId="207"/>
          <ac:spMkLst>
            <pc:docMk/>
            <pc:sldMasterMk cId="0" sldId="2147483769"/>
            <ac:spMk id="7" creationId="{00000000-0000-0000-0000-000000000000}"/>
          </ac:spMkLst>
        </pc:spChg>
        <pc:spChg chg="mod">
          <ac:chgData name="Wong, Steven" userId="adef881a-c3c4-4e1a-aeb2-bb4de7c1e03f" providerId="ADAL" clId="{C0923819-67C4-C54E-9B4C-9C5239A2DA7F}" dt="2019-11-04T16:14:18.117" v="24" actId="207"/>
          <ac:spMkLst>
            <pc:docMk/>
            <pc:sldMasterMk cId="0" sldId="2147483769"/>
            <ac:spMk id="2051" creationId="{00000000-0000-0000-0000-000000000000}"/>
          </ac:spMkLst>
        </pc:spChg>
        <pc:spChg chg="mod">
          <ac:chgData name="Wong, Steven" userId="adef881a-c3c4-4e1a-aeb2-bb4de7c1e03f" providerId="ADAL" clId="{C0923819-67C4-C54E-9B4C-9C5239A2DA7F}" dt="2019-11-04T16:14:32.690" v="25" actId="12"/>
          <ac:spMkLst>
            <pc:docMk/>
            <pc:sldMasterMk cId="0" sldId="2147483769"/>
            <ac:spMk id="2052" creationId="{00000000-0000-0000-0000-000000000000}"/>
          </ac:spMkLst>
        </pc:spChg>
        <pc:sldLayoutChg chg="modSp">
          <pc:chgData name="Wong, Steven" userId="adef881a-c3c4-4e1a-aeb2-bb4de7c1e03f" providerId="ADAL" clId="{C0923819-67C4-C54E-9B4C-9C5239A2DA7F}" dt="2019-11-04T16:14:43.087" v="27" actId="207"/>
          <pc:sldLayoutMkLst>
            <pc:docMk/>
            <pc:sldMasterMk cId="0" sldId="2147483769"/>
            <pc:sldLayoutMk cId="1955607632" sldId="2147484557"/>
          </pc:sldLayoutMkLst>
          <pc:spChg chg="mod">
            <ac:chgData name="Wong, Steven" userId="adef881a-c3c4-4e1a-aeb2-bb4de7c1e03f" providerId="ADAL" clId="{C0923819-67C4-C54E-9B4C-9C5239A2DA7F}" dt="2019-11-04T16:13:21.312" v="17" actId="207"/>
            <ac:spMkLst>
              <pc:docMk/>
              <pc:sldMasterMk cId="0" sldId="2147483769"/>
              <pc:sldLayoutMk cId="1955607632" sldId="2147484557"/>
              <ac:spMk id="2" creationId="{00000000-0000-0000-0000-000000000000}"/>
            </ac:spMkLst>
          </pc:spChg>
          <pc:spChg chg="mod">
            <ac:chgData name="Wong, Steven" userId="adef881a-c3c4-4e1a-aeb2-bb4de7c1e03f" providerId="ADAL" clId="{C0923819-67C4-C54E-9B4C-9C5239A2DA7F}" dt="2019-11-04T16:13:42.125" v="19" actId="12"/>
            <ac:spMkLst>
              <pc:docMk/>
              <pc:sldMasterMk cId="0" sldId="2147483769"/>
              <pc:sldLayoutMk cId="1955607632" sldId="2147484557"/>
              <ac:spMk id="3" creationId="{00000000-0000-0000-0000-000000000000}"/>
            </ac:spMkLst>
          </pc:spChg>
          <pc:spChg chg="mod">
            <ac:chgData name="Wong, Steven" userId="adef881a-c3c4-4e1a-aeb2-bb4de7c1e03f" providerId="ADAL" clId="{C0923819-67C4-C54E-9B4C-9C5239A2DA7F}" dt="2019-11-04T16:14:43.087" v="27" actId="207"/>
            <ac:spMkLst>
              <pc:docMk/>
              <pc:sldMasterMk cId="0" sldId="2147483769"/>
              <pc:sldLayoutMk cId="1955607632" sldId="2147484557"/>
              <ac:spMk id="4" creationId="{00000000-0000-0000-0000-000000000000}"/>
            </ac:spMkLst>
          </pc:spChg>
          <pc:spChg chg="mod">
            <ac:chgData name="Wong, Steven" userId="adef881a-c3c4-4e1a-aeb2-bb4de7c1e03f" providerId="ADAL" clId="{C0923819-67C4-C54E-9B4C-9C5239A2DA7F}" dt="2019-11-04T16:13:26.158" v="18" actId="207"/>
            <ac:spMkLst>
              <pc:docMk/>
              <pc:sldMasterMk cId="0" sldId="2147483769"/>
              <pc:sldLayoutMk cId="1955607632" sldId="2147484557"/>
              <ac:spMk id="6" creationId="{5E9F1A82-9D54-4801-8572-9152A6C6BCF8}"/>
            </ac:spMkLst>
          </pc:spChg>
          <pc:picChg chg="mod">
            <ac:chgData name="Wong, Steven" userId="adef881a-c3c4-4e1a-aeb2-bb4de7c1e03f" providerId="ADAL" clId="{C0923819-67C4-C54E-9B4C-9C5239A2DA7F}" dt="2019-11-04T16:13:50.689" v="20" actId="14826"/>
            <ac:picMkLst>
              <pc:docMk/>
              <pc:sldMasterMk cId="0" sldId="2147483769"/>
              <pc:sldLayoutMk cId="1955607632" sldId="2147484557"/>
              <ac:picMk id="5" creationId="{79257861-92BA-4C58-9FA0-269AB8F2E39E}"/>
            </ac:picMkLst>
          </pc:picChg>
        </pc:sldLayoutChg>
        <pc:sldLayoutChg chg="addSp delSp modSp setBg">
          <pc:chgData name="Wong, Steven" userId="adef881a-c3c4-4e1a-aeb2-bb4de7c1e03f" providerId="ADAL" clId="{C0923819-67C4-C54E-9B4C-9C5239A2DA7F}" dt="2019-11-04T16:21:06.207" v="33" actId="207"/>
          <pc:sldLayoutMkLst>
            <pc:docMk/>
            <pc:sldMasterMk cId="0" sldId="2147483769"/>
            <pc:sldLayoutMk cId="3862329486" sldId="2147484572"/>
          </pc:sldLayoutMkLst>
          <pc:spChg chg="mod">
            <ac:chgData name="Wong, Steven" userId="adef881a-c3c4-4e1a-aeb2-bb4de7c1e03f" providerId="ADAL" clId="{C0923819-67C4-C54E-9B4C-9C5239A2DA7F}" dt="2019-11-04T16:14:03.908" v="22" actId="207"/>
            <ac:spMkLst>
              <pc:docMk/>
              <pc:sldMasterMk cId="0" sldId="2147483769"/>
              <pc:sldLayoutMk cId="3862329486" sldId="2147484572"/>
              <ac:spMk id="4" creationId="{FC22E14C-C515-44CF-A19F-E393ABBBD456}"/>
            </ac:spMkLst>
          </pc:spChg>
          <pc:spChg chg="add mod">
            <ac:chgData name="Wong, Steven" userId="adef881a-c3c4-4e1a-aeb2-bb4de7c1e03f" providerId="ADAL" clId="{C0923819-67C4-C54E-9B4C-9C5239A2DA7F}" dt="2019-11-04T16:21:06.207" v="33" actId="207"/>
            <ac:spMkLst>
              <pc:docMk/>
              <pc:sldMasterMk cId="0" sldId="2147483769"/>
              <pc:sldLayoutMk cId="3862329486" sldId="2147484572"/>
              <ac:spMk id="5" creationId="{5C1F5EF3-5E57-264A-A511-A63DF848DC61}"/>
            </ac:spMkLst>
          </pc:spChg>
          <pc:spChg chg="del">
            <ac:chgData name="Wong, Steven" userId="adef881a-c3c4-4e1a-aeb2-bb4de7c1e03f" providerId="ADAL" clId="{C0923819-67C4-C54E-9B4C-9C5239A2DA7F}" dt="2019-11-04T16:21:00.756" v="31" actId="478"/>
            <ac:spMkLst>
              <pc:docMk/>
              <pc:sldMasterMk cId="0" sldId="2147483769"/>
              <pc:sldLayoutMk cId="3862329486" sldId="2147484572"/>
              <ac:spMk id="9" creationId="{00000000-0000-0000-0000-000000000000}"/>
            </ac:spMkLst>
          </pc:spChg>
        </pc:sldLayoutChg>
        <pc:sldLayoutChg chg="addSp delSp modSp">
          <pc:chgData name="Wong, Steven" userId="adef881a-c3c4-4e1a-aeb2-bb4de7c1e03f" providerId="ADAL" clId="{C0923819-67C4-C54E-9B4C-9C5239A2DA7F}" dt="2019-11-04T16:20:58.045" v="30"/>
          <pc:sldLayoutMkLst>
            <pc:docMk/>
            <pc:sldMasterMk cId="0" sldId="2147483769"/>
            <pc:sldLayoutMk cId="3942003179" sldId="2147484574"/>
          </pc:sldLayoutMkLst>
          <pc:spChg chg="mod">
            <ac:chgData name="Wong, Steven" userId="adef881a-c3c4-4e1a-aeb2-bb4de7c1e03f" providerId="ADAL" clId="{C0923819-67C4-C54E-9B4C-9C5239A2DA7F}" dt="2019-11-04T16:12:59.476" v="14" actId="207"/>
            <ac:spMkLst>
              <pc:docMk/>
              <pc:sldMasterMk cId="0" sldId="2147483769"/>
              <pc:sldLayoutMk cId="3942003179" sldId="2147484574"/>
              <ac:spMk id="5" creationId="{5D389F46-2B3C-4752-8A83-BDBFDA4A3B71}"/>
            </ac:spMkLst>
          </pc:spChg>
          <pc:spChg chg="mod">
            <ac:chgData name="Wong, Steven" userId="adef881a-c3c4-4e1a-aeb2-bb4de7c1e03f" providerId="ADAL" clId="{C0923819-67C4-C54E-9B4C-9C5239A2DA7F}" dt="2019-11-04T16:12:48.668" v="13" actId="207"/>
            <ac:spMkLst>
              <pc:docMk/>
              <pc:sldMasterMk cId="0" sldId="2147483769"/>
              <pc:sldLayoutMk cId="3942003179" sldId="2147484574"/>
              <ac:spMk id="6" creationId="{5C614D70-6F9B-B845-9818-088654AFE70B}"/>
            </ac:spMkLst>
          </pc:spChg>
          <pc:spChg chg="del mod">
            <ac:chgData name="Wong, Steven" userId="adef881a-c3c4-4e1a-aeb2-bb4de7c1e03f" providerId="ADAL" clId="{C0923819-67C4-C54E-9B4C-9C5239A2DA7F}" dt="2019-11-04T16:20:57.499" v="29" actId="478"/>
            <ac:spMkLst>
              <pc:docMk/>
              <pc:sldMasterMk cId="0" sldId="2147483769"/>
              <pc:sldLayoutMk cId="3942003179" sldId="2147484574"/>
              <ac:spMk id="7" creationId="{00000000-0000-0000-0000-000000000000}"/>
            </ac:spMkLst>
          </pc:spChg>
          <pc:spChg chg="add">
            <ac:chgData name="Wong, Steven" userId="adef881a-c3c4-4e1a-aeb2-bb4de7c1e03f" providerId="ADAL" clId="{C0923819-67C4-C54E-9B4C-9C5239A2DA7F}" dt="2019-11-04T16:20:58.045" v="30"/>
            <ac:spMkLst>
              <pc:docMk/>
              <pc:sldMasterMk cId="0" sldId="2147483769"/>
              <pc:sldLayoutMk cId="3942003179" sldId="2147484574"/>
              <ac:spMk id="8" creationId="{55B34939-D16E-7241-8648-2BC928FA5F3F}"/>
            </ac:spMkLst>
          </pc:spChg>
          <pc:picChg chg="mod">
            <ac:chgData name="Wong, Steven" userId="adef881a-c3c4-4e1a-aeb2-bb4de7c1e03f" providerId="ADAL" clId="{C0923819-67C4-C54E-9B4C-9C5239A2DA7F}" dt="2019-11-04T16:13:08.316" v="15" actId="14826"/>
            <ac:picMkLst>
              <pc:docMk/>
              <pc:sldMasterMk cId="0" sldId="2147483769"/>
              <pc:sldLayoutMk cId="3942003179" sldId="2147484574"/>
              <ac:picMk id="4" creationId="{C411CE17-C75B-41F3-A571-C9945B8E496A}"/>
            </ac:picMkLst>
          </pc:picChg>
        </pc:sldLayoutChg>
        <pc:sldLayoutChg chg="modSp">
          <pc:chgData name="Wong, Steven" userId="adef881a-c3c4-4e1a-aeb2-bb4de7c1e03f" providerId="ADAL" clId="{C0923819-67C4-C54E-9B4C-9C5239A2DA7F}" dt="2019-11-04T16:14:13.460" v="23" actId="207"/>
          <pc:sldLayoutMkLst>
            <pc:docMk/>
            <pc:sldMasterMk cId="0" sldId="2147483769"/>
            <pc:sldLayoutMk cId="2645767054" sldId="2147484581"/>
          </pc:sldLayoutMkLst>
          <pc:spChg chg="mod">
            <ac:chgData name="Wong, Steven" userId="adef881a-c3c4-4e1a-aeb2-bb4de7c1e03f" providerId="ADAL" clId="{C0923819-67C4-C54E-9B4C-9C5239A2DA7F}" dt="2019-11-04T16:14:13.460" v="23" actId="207"/>
            <ac:spMkLst>
              <pc:docMk/>
              <pc:sldMasterMk cId="0" sldId="2147483769"/>
              <pc:sldLayoutMk cId="2645767054" sldId="2147484581"/>
              <ac:spMk id="5" creationId="{B4D06F2E-1418-4481-BA27-7E36F4C8E124}"/>
            </ac:spMkLst>
          </pc:spChg>
          <pc:picChg chg="mod">
            <ac:chgData name="Wong, Steven" userId="adef881a-c3c4-4e1a-aeb2-bb4de7c1e03f" providerId="ADAL" clId="{C0923819-67C4-C54E-9B4C-9C5239A2DA7F}" dt="2019-11-04T16:13:17.738" v="16" actId="14826"/>
            <ac:picMkLst>
              <pc:docMk/>
              <pc:sldMasterMk cId="0" sldId="2147483769"/>
              <pc:sldLayoutMk cId="2645767054" sldId="2147484581"/>
              <ac:picMk id="4" creationId="{F1D1804F-62D7-40D8-A044-1EE428B8A5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1" y="0"/>
            <a:ext cx="4028971" cy="350520"/>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eaLnBrk="0" hangingPunct="0">
              <a:spcBef>
                <a:spcPct val="0"/>
              </a:spcBef>
              <a:defRPr sz="110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1" y="6658287"/>
            <a:ext cx="5990129" cy="350520"/>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a:p>
        </p:txBody>
      </p:sp>
      <p:sp>
        <p:nvSpPr>
          <p:cNvPr id="234501" name="Rectangle 5"/>
          <p:cNvSpPr>
            <a:spLocks noGrp="1" noChangeArrowheads="1"/>
          </p:cNvSpPr>
          <p:nvPr>
            <p:ph type="sldNum" sz="quarter" idx="3"/>
          </p:nvPr>
        </p:nvSpPr>
        <p:spPr bwMode="auto">
          <a:xfrm>
            <a:off x="8290352" y="6658287"/>
            <a:ext cx="1004457" cy="350520"/>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4028971" cy="350520"/>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defTabSz="464987"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1" name="Rectangle 3"/>
          <p:cNvSpPr>
            <a:spLocks noGrp="1" noChangeArrowheads="1"/>
          </p:cNvSpPr>
          <p:nvPr>
            <p:ph type="dt" idx="1"/>
          </p:nvPr>
        </p:nvSpPr>
        <p:spPr bwMode="auto">
          <a:xfrm>
            <a:off x="5265838" y="0"/>
            <a:ext cx="4028971" cy="350520"/>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algn="r" defTabSz="464987" eaLnBrk="0" hangingPunct="0">
              <a:defRPr sz="1200" u="none"/>
            </a:lvl1pPr>
          </a:lstStyle>
          <a:p>
            <a:fld id="{24F56CF2-DCFE-4A13-AF35-E1D99AC3E997}" type="datetime1">
              <a:rPr lang="en-CA" altLang="en-US"/>
              <a:pPr/>
              <a:t>2020-11-23</a:t>
            </a:fld>
            <a:endParaRPr lang="en-CA" altLang="en-US"/>
          </a:p>
        </p:txBody>
      </p:sp>
      <p:sp>
        <p:nvSpPr>
          <p:cNvPr id="32772"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29640" y="3329940"/>
            <a:ext cx="7437120" cy="3154680"/>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1" y="6658287"/>
            <a:ext cx="4028971" cy="350520"/>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defTabSz="464987"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5" name="Rectangle 7"/>
          <p:cNvSpPr>
            <a:spLocks noGrp="1" noChangeArrowheads="1"/>
          </p:cNvSpPr>
          <p:nvPr>
            <p:ph type="sldNum" sz="quarter" idx="5"/>
          </p:nvPr>
        </p:nvSpPr>
        <p:spPr bwMode="auto">
          <a:xfrm>
            <a:off x="5265838" y="6658287"/>
            <a:ext cx="4028971" cy="350520"/>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algn="r" defTabSz="464987" eaLnBrk="0" hangingPunct="0">
              <a:defRPr sz="1200" u="none"/>
            </a:lvl1pPr>
          </a:lstStyle>
          <a:p>
            <a:fld id="{0597D704-995A-451A-AAA2-B9462F0B3A37}" type="slidenum">
              <a:rPr lang="en-CA" altLang="en-US"/>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r>
              <a:rPr lang="fr-CA" u="sng" dirty="0"/>
              <a:t>Public cible de la formation</a:t>
            </a:r>
            <a:endParaRPr lang="fr-CA" u="sng" baseline="0" dirty="0"/>
          </a:p>
          <a:p>
            <a:pPr marL="171981" indent="-171981">
              <a:buFont typeface="Arial" panose="020B0604020202020204" pitchFamily="34" charset="0"/>
              <a:buChar char="•"/>
            </a:pPr>
            <a:r>
              <a:rPr lang="fr-CA" dirty="0"/>
              <a:t>Personnel du service de dépannage ou de soutien informatique des organisations contributrices ou utilisatrices qui assistera les utilisateurs finaux du </a:t>
            </a:r>
            <a:r>
              <a:rPr lang="fr-CA" dirty="0" err="1"/>
              <a:t>visualiseur</a:t>
            </a:r>
            <a:r>
              <a:rPr lang="fr-CA" dirty="0"/>
              <a:t> clinique et s’occupera de la maintenance et des communications avec </a:t>
            </a:r>
            <a:r>
              <a:rPr lang="fr-CA" dirty="0" err="1"/>
              <a:t>ConnexionOntario</a:t>
            </a:r>
            <a:r>
              <a:rPr lang="fr-CA" dirty="0"/>
              <a:t>.</a:t>
            </a:r>
          </a:p>
          <a:p>
            <a:pPr marL="629181" lvl="1" indent="-171981">
              <a:buFont typeface="Arial" panose="020B0604020202020204" pitchFamily="34" charset="0"/>
              <a:buChar char="•"/>
            </a:pPr>
            <a:r>
              <a:rPr lang="fr-CA" dirty="0"/>
              <a:t>Ces organisations sont généralement dotées d’un service de dépannage ou d’une équipe de TI officielle.</a:t>
            </a:r>
          </a:p>
          <a:p>
            <a:pPr marL="629181" lvl="1" indent="-171981">
              <a:buFont typeface="Arial" panose="020B0604020202020204" pitchFamily="34" charset="0"/>
              <a:buChar char="•"/>
            </a:pPr>
            <a:r>
              <a:rPr lang="fr-CA" baseline="0" dirty="0"/>
              <a:t>Si une organisation n’a pas de tel service ou équipe, ou qu’elle dépend entièrement d’un soutien externe, songez à lire l</a:t>
            </a:r>
            <a:r>
              <a:rPr lang="fr-CA" dirty="0"/>
              <a:t>’aide-mémoire de soutien avec elle.</a:t>
            </a:r>
            <a:endParaRPr lang="fr-CA" baseline="0" dirty="0"/>
          </a:p>
          <a:p>
            <a:pPr marL="171981" indent="-171981">
              <a:buFont typeface="Arial" panose="020B0604020202020204" pitchFamily="34" charset="0"/>
              <a:buChar char="•"/>
            </a:pPr>
            <a:r>
              <a:rPr lang="fr-CA" dirty="0"/>
              <a:t>La formation et l’accès au </a:t>
            </a:r>
            <a:r>
              <a:rPr lang="fr-CA" dirty="0" err="1"/>
              <a:t>visualiseur</a:t>
            </a:r>
            <a:r>
              <a:rPr lang="fr-CA" dirty="0"/>
              <a:t> clinique de </a:t>
            </a:r>
            <a:r>
              <a:rPr lang="fr-CA" dirty="0" err="1"/>
              <a:t>ConnexionOntario</a:t>
            </a:r>
            <a:r>
              <a:rPr lang="fr-CA" dirty="0"/>
              <a:t> sont </a:t>
            </a:r>
            <a:r>
              <a:rPr lang="fr-CA" u="sng" dirty="0"/>
              <a:t>réservés</a:t>
            </a:r>
            <a:r>
              <a:rPr lang="fr-CA" dirty="0"/>
              <a:t> au personnel du service de dépannage ou de soutien informatique des organisations ayant signé la lettre </a:t>
            </a:r>
            <a:r>
              <a:rPr lang="fr-CA" i="1" dirty="0"/>
              <a:t>Tier 1 Support Access to Support </a:t>
            </a:r>
            <a:r>
              <a:rPr lang="fr-CA" i="1" dirty="0" err="1"/>
              <a:t>Clinicians</a:t>
            </a:r>
            <a:r>
              <a:rPr lang="fr-CA" i="1" dirty="0"/>
              <a:t> </a:t>
            </a:r>
            <a:r>
              <a:rPr lang="fr-CA" i="1" dirty="0" err="1"/>
              <a:t>with</a:t>
            </a:r>
            <a:r>
              <a:rPr lang="fr-CA" i="1" dirty="0"/>
              <a:t> Connectivity Issues</a:t>
            </a:r>
            <a:r>
              <a:rPr lang="fr-CA" dirty="0"/>
              <a:t>.</a:t>
            </a:r>
          </a:p>
          <a:p>
            <a:pPr marL="630599" lvl="1" indent="-171981">
              <a:buFont typeface="Arial" panose="020B0604020202020204" pitchFamily="34" charset="0"/>
              <a:buChar char="•"/>
            </a:pPr>
            <a:r>
              <a:rPr lang="fr-CA" dirty="0"/>
              <a:t>Cette lettre énonce les conditions que les services de dépannage des organisations doivent respecter pour avoir accès à l’environnement de production du </a:t>
            </a:r>
            <a:r>
              <a:rPr lang="fr-CA" dirty="0" err="1"/>
              <a:t>visualiseur</a:t>
            </a:r>
            <a:r>
              <a:rPr lang="fr-CA" dirty="0"/>
              <a:t> clinique, y compris les suivantes :</a:t>
            </a:r>
          </a:p>
          <a:p>
            <a:pPr marL="1089216" lvl="2" indent="-171981">
              <a:buFont typeface="Arial" panose="020B0604020202020204" pitchFamily="34" charset="0"/>
              <a:buChar char="•"/>
            </a:pPr>
            <a:r>
              <a:rPr lang="fr-CA" dirty="0"/>
              <a:t>Suivre une formation sur la protection des renseignements personnels dans le </a:t>
            </a:r>
            <a:r>
              <a:rPr lang="fr-CA" dirty="0" err="1"/>
              <a:t>visualiseur</a:t>
            </a:r>
            <a:r>
              <a:rPr lang="fr-CA" dirty="0"/>
              <a:t>.</a:t>
            </a:r>
          </a:p>
          <a:p>
            <a:pPr marL="1089216" lvl="2" indent="-171981">
              <a:buFont typeface="Arial" panose="020B0604020202020204" pitchFamily="34" charset="0"/>
              <a:buChar char="•"/>
            </a:pPr>
            <a:r>
              <a:rPr lang="fr-CA" dirty="0"/>
              <a:t>Prendre toute mesure raisonnable pour régler les problèmes sans accéder au </a:t>
            </a:r>
            <a:r>
              <a:rPr lang="fr-CA" dirty="0" err="1"/>
              <a:t>visualiseur</a:t>
            </a:r>
            <a:r>
              <a:rPr lang="fr-CA" dirty="0"/>
              <a:t>.</a:t>
            </a:r>
          </a:p>
          <a:p>
            <a:pPr marL="1089216" lvl="2" indent="-171981">
              <a:buFont typeface="Arial" panose="020B0604020202020204" pitchFamily="34" charset="0"/>
              <a:buChar char="•"/>
            </a:pPr>
            <a:r>
              <a:rPr lang="fr-CA" dirty="0"/>
              <a:t>N’utiliser que des patients tests approuvés (de </a:t>
            </a:r>
            <a:r>
              <a:rPr lang="fr-CA" dirty="0" err="1"/>
              <a:t>cyberSanté</a:t>
            </a:r>
            <a:r>
              <a:rPr lang="fr-CA" dirty="0"/>
              <a:t> Ontario) pour accéder au </a:t>
            </a:r>
            <a:r>
              <a:rPr lang="fr-CA" dirty="0" err="1"/>
              <a:t>visualiseur</a:t>
            </a:r>
            <a:r>
              <a:rPr lang="fr-CA" dirty="0"/>
              <a:t> afin de régler un problème.</a:t>
            </a:r>
          </a:p>
          <a:p>
            <a:r>
              <a:rPr lang="fr-CA" u="sng" dirty="0"/>
              <a:t>Durée</a:t>
            </a:r>
            <a:endParaRPr lang="fr-CA" dirty="0"/>
          </a:p>
          <a:p>
            <a:pPr marL="171981" indent="-171981">
              <a:buFont typeface="Arial" panose="020B0604020202020204" pitchFamily="34" charset="0"/>
              <a:buChar char="•"/>
            </a:pPr>
            <a:r>
              <a:rPr lang="fr-CA" dirty="0"/>
              <a:t>30 minutes</a:t>
            </a:r>
          </a:p>
          <a:p>
            <a:pPr marL="171981" indent="-171981">
              <a:buFont typeface="Arial" panose="020B0604020202020204" pitchFamily="34" charset="0"/>
              <a:buChar char="•"/>
            </a:pPr>
            <a:r>
              <a:rPr lang="fr-CA" dirty="0"/>
              <a:t>La présente formation peut être offerte en complément de la formation sur le </a:t>
            </a:r>
            <a:r>
              <a:rPr lang="fr-CA" dirty="0" err="1"/>
              <a:t>visualiseur</a:t>
            </a:r>
            <a:r>
              <a:rPr lang="fr-CA" dirty="0"/>
              <a:t> clinique de </a:t>
            </a:r>
            <a:r>
              <a:rPr lang="fr-CA" dirty="0" err="1"/>
              <a:t>ConnexionOntario</a:t>
            </a:r>
            <a:r>
              <a:rPr lang="fr-CA" dirty="0"/>
              <a:t> pour le personnel des services de dépannage qui auront accès au </a:t>
            </a:r>
            <a:r>
              <a:rPr lang="fr-CA" dirty="0" err="1"/>
              <a:t>visualiseur</a:t>
            </a:r>
            <a:r>
              <a:rPr lang="fr-CA" dirty="0"/>
              <a:t>. Il est recommandé de la donner dans les deux semaines précédant la mise en service.</a:t>
            </a:r>
          </a:p>
          <a:p>
            <a:r>
              <a:rPr lang="fr-CA" u="sng" dirty="0"/>
              <a:t>Méthode de formation</a:t>
            </a:r>
            <a:endParaRPr lang="fr-CA" dirty="0"/>
          </a:p>
          <a:p>
            <a:pPr marL="171981" indent="-171981">
              <a:buFont typeface="Arial" panose="020B0604020202020204" pitchFamily="34" charset="0"/>
              <a:buChar char="•"/>
            </a:pPr>
            <a:r>
              <a:rPr lang="fr-CA" dirty="0"/>
              <a:t>Formation en personne comprenant des discussions et l’étude des ressources.</a:t>
            </a:r>
          </a:p>
        </p:txBody>
      </p:sp>
      <p:sp>
        <p:nvSpPr>
          <p:cNvPr id="4" name="Slide Number Placeholder 3"/>
          <p:cNvSpPr>
            <a:spLocks noGrp="1"/>
          </p:cNvSpPr>
          <p:nvPr>
            <p:ph type="sldNum" sz="quarter" idx="10"/>
          </p:nvPr>
        </p:nvSpPr>
        <p:spPr/>
        <p:txBody>
          <a:bodyPr/>
          <a:lstStyle/>
          <a:p>
            <a:fld id="{0597D704-995A-451A-AAA2-B9462F0B3A37}" type="slidenum">
              <a:rPr lang="en-CA" altLang="en-US"/>
              <a:pPr/>
              <a:t>0</a:t>
            </a:fld>
            <a:endParaRPr lang="en-CA" altLang="en-US"/>
          </a:p>
        </p:txBody>
      </p:sp>
    </p:spTree>
    <p:extLst>
      <p:ext uri="{BB962C8B-B14F-4D97-AF65-F5344CB8AC3E}">
        <p14:creationId xmlns:p14="http://schemas.microsoft.com/office/powerpoint/2010/main" val="3965980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450" indent="-171450">
              <a:buFont typeface="Arial" panose="020B0604020202020204" pitchFamily="34" charset="0"/>
              <a:buChar char="•"/>
            </a:pPr>
            <a:r>
              <a:rPr lang="fr-CA" dirty="0"/>
              <a:t>Les organisations (comme les fournisseurs de soins primaires ou communautaires) ont parfois recours à des services de soutien informatique ou de dépannage externes.</a:t>
            </a:r>
            <a:endParaRPr lang="fr-CA" sz="1200" kern="1200" dirty="0">
              <a:effectLst/>
            </a:endParaRPr>
          </a:p>
          <a:p>
            <a:pPr marL="171450" indent="-171450">
              <a:buFont typeface="Arial" panose="020B0604020202020204" pitchFamily="34" charset="0"/>
              <a:buChar char="•"/>
            </a:pPr>
            <a:r>
              <a:rPr lang="fr-CA" sz="1200" kern="1200" dirty="0">
                <a:effectLst/>
                <a:latin typeface="Calibri" pitchFamily="68" charset="0"/>
                <a:ea typeface="MS PGothic" panose="020B0600070205080204" pitchFamily="34" charset="-128"/>
                <a:cs typeface="ＭＳ Ｐゴシック" pitchFamily="68" charset="-128"/>
              </a:rPr>
              <a:t>Il est impératif qu’elles suivent les politiques de protection des renseignements personnels (sur la santé ou autres) lorsqu’elles communiquent avec ces tiers.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9</a:t>
            </a:fld>
            <a:endParaRPr lang="en-CA" altLang="en-US"/>
          </a:p>
        </p:txBody>
      </p:sp>
    </p:spTree>
    <p:extLst>
      <p:ext uri="{BB962C8B-B14F-4D97-AF65-F5344CB8AC3E}">
        <p14:creationId xmlns:p14="http://schemas.microsoft.com/office/powerpoint/2010/main" val="2190533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a:p>
        </p:txBody>
      </p:sp>
    </p:spTree>
    <p:extLst>
      <p:ext uri="{BB962C8B-B14F-4D97-AF65-F5344CB8AC3E}">
        <p14:creationId xmlns:p14="http://schemas.microsoft.com/office/powerpoint/2010/main" val="428361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a:t>
            </a:fld>
            <a:endParaRPr lang="en-CA" altLang="en-US"/>
          </a:p>
        </p:txBody>
      </p:sp>
    </p:spTree>
    <p:extLst>
      <p:ext uri="{BB962C8B-B14F-4D97-AF65-F5344CB8AC3E}">
        <p14:creationId xmlns:p14="http://schemas.microsoft.com/office/powerpoint/2010/main" val="397970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981" indent="-171981">
              <a:buFont typeface="Arial" panose="020B0604020202020204" pitchFamily="34" charset="0"/>
              <a:buChar char="•"/>
            </a:pPr>
            <a:r>
              <a:rPr lang="fr-CA" dirty="0"/>
              <a:t>Insistez sur le fait qu’il faut fournir le soutien de premier niveau et appliquer les mesures de dépannage initial (y compris celles qui ne figurent pas sur cette diapositive) AVANT de faire appel au service de dépannage de Santé Ontario.</a:t>
            </a:r>
          </a:p>
          <a:p>
            <a:pPr marL="171981" indent="-171981">
              <a:buFont typeface="Arial" panose="020B0604020202020204" pitchFamily="34" charset="0"/>
              <a:buChar char="•"/>
            </a:pPr>
            <a:r>
              <a:rPr lang="fr-CA" dirty="0"/>
              <a:t>Présentation du guide opérationnel</a:t>
            </a:r>
          </a:p>
          <a:p>
            <a:pPr marL="630599" lvl="1" indent="-171981">
              <a:buFont typeface="Arial" panose="020B0604020202020204" pitchFamily="34" charset="0"/>
              <a:buChar char="•"/>
            </a:pPr>
            <a:r>
              <a:rPr lang="fr-CA" dirty="0"/>
              <a:t>Ce guide est un outil essentiel pour tout le personnel de soutien ou de dépannage.</a:t>
            </a:r>
          </a:p>
          <a:p>
            <a:pPr marL="630599" lvl="1" indent="-171981">
              <a:buFont typeface="Arial" panose="020B0604020202020204" pitchFamily="34" charset="0"/>
              <a:buChar char="•"/>
            </a:pPr>
            <a:r>
              <a:rPr lang="fr-CA" dirty="0"/>
              <a:t>Ainsi, i</a:t>
            </a:r>
            <a:r>
              <a:rPr lang="fr-CA" baseline="0" dirty="0"/>
              <a:t>l devrait être lu avant la mise en service du </a:t>
            </a:r>
            <a:r>
              <a:rPr lang="fr-CA" baseline="0" dirty="0" err="1"/>
              <a:t>visualiseur</a:t>
            </a:r>
            <a:r>
              <a:rPr lang="fr-CA" baseline="0" dirty="0"/>
              <a:t> dans une organisation.</a:t>
            </a:r>
          </a:p>
          <a:p>
            <a:pPr marL="630599" lvl="1" indent="-171981">
              <a:buFont typeface="Arial" panose="020B0604020202020204" pitchFamily="34" charset="0"/>
              <a:buChar char="•"/>
            </a:pPr>
            <a:r>
              <a:rPr lang="fr-CA" dirty="0"/>
              <a:t>Il </a:t>
            </a:r>
            <a:r>
              <a:rPr lang="fr-CA" baseline="0" dirty="0"/>
              <a:t>devrait aussi être lu par tous les nouveaux membres du personnel de soutien ou de dépannage.</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a:p>
        </p:txBody>
      </p:sp>
    </p:spTree>
    <p:extLst>
      <p:ext uri="{BB962C8B-B14F-4D97-AF65-F5344CB8AC3E}">
        <p14:creationId xmlns:p14="http://schemas.microsoft.com/office/powerpoint/2010/main" val="2910824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981" indent="-171981">
              <a:buFont typeface="Arial" panose="020B0604020202020204" pitchFamily="34" charset="0"/>
              <a:buChar char="•"/>
            </a:pPr>
            <a:r>
              <a:rPr lang="fr-CA" dirty="0"/>
              <a:t>Toute la maintenance a lieu le dimanche, entre minuit et 6 h.</a:t>
            </a:r>
          </a:p>
          <a:p>
            <a:pPr marL="171981" indent="-171981">
              <a:buFont typeface="Arial" panose="020B0604020202020204" pitchFamily="34" charset="0"/>
              <a:buChar char="•"/>
            </a:pPr>
            <a:r>
              <a:rPr lang="fr-CA" dirty="0"/>
              <a:t>Le </a:t>
            </a:r>
            <a:r>
              <a:rPr lang="fr-CA" dirty="0" err="1"/>
              <a:t>visualiseur</a:t>
            </a:r>
            <a:r>
              <a:rPr lang="fr-CA" dirty="0"/>
              <a:t> clinique est inaccessible pendant les périodes de maintenance.</a:t>
            </a:r>
          </a:p>
          <a:p>
            <a:pPr marL="171981" indent="-171981">
              <a:buFont typeface="Arial" panose="020B0604020202020204" pitchFamily="34" charset="0"/>
              <a:buChar char="•"/>
            </a:pPr>
            <a:r>
              <a:rPr lang="fr-CA" dirty="0"/>
              <a:t>Toutes les mises à jour prévues sont annoncées à l’avance.</a:t>
            </a:r>
          </a:p>
          <a:p>
            <a:pPr marL="171981" indent="-171981">
              <a:buFont typeface="Arial" panose="020B0604020202020204" pitchFamily="34" charset="0"/>
              <a:buChar char="•"/>
            </a:pPr>
            <a:r>
              <a:rPr lang="fr-CA" b="1" u="sng" dirty="0"/>
              <a:t>Il est essentiel que toutes les organisations qui alimentent </a:t>
            </a:r>
            <a:r>
              <a:rPr lang="fr-CA" b="1" u="sng" dirty="0" err="1"/>
              <a:t>ConnexionOntario</a:t>
            </a:r>
            <a:r>
              <a:rPr lang="fr-CA" b="1" u="sng" dirty="0"/>
              <a:t> en données ou utilisent le </a:t>
            </a:r>
            <a:r>
              <a:rPr lang="fr-CA" b="1" u="sng" dirty="0" err="1"/>
              <a:t>visualiseur</a:t>
            </a:r>
            <a:r>
              <a:rPr lang="fr-CA" b="1" u="sng" dirty="0"/>
              <a:t> clinique s’assurent que les coordonnées de leur personne-ressource sont à jour, sans quoi </a:t>
            </a:r>
            <a:r>
              <a:rPr lang="fr-CA" b="1" u="sng" dirty="0" err="1"/>
              <a:t>ConnexionOntario</a:t>
            </a:r>
            <a:r>
              <a:rPr lang="fr-CA" b="1" u="sng" dirty="0"/>
              <a:t> ne pourra pas leur envoyer de messages ou d’avis à relayer aux utilisateurs finaux.</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a:t>
            </a:fld>
            <a:endParaRPr lang="en-CA" altLang="en-US"/>
          </a:p>
        </p:txBody>
      </p:sp>
    </p:spTree>
    <p:extLst>
      <p:ext uri="{BB962C8B-B14F-4D97-AF65-F5344CB8AC3E}">
        <p14:creationId xmlns:p14="http://schemas.microsoft.com/office/powerpoint/2010/main" val="4204767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a:p>
        </p:txBody>
      </p:sp>
    </p:spTree>
    <p:extLst>
      <p:ext uri="{BB962C8B-B14F-4D97-AF65-F5344CB8AC3E}">
        <p14:creationId xmlns:p14="http://schemas.microsoft.com/office/powerpoint/2010/main" val="281839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981" indent="-171981">
              <a:buFont typeface="Arial" panose="020B0604020202020204" pitchFamily="34" charset="0"/>
              <a:buChar char="•"/>
            </a:pPr>
            <a:r>
              <a:rPr lang="fr-CA" dirty="0"/>
              <a:t>Dès qu’un nouveau code de </a:t>
            </a:r>
            <a:r>
              <a:rPr lang="fr-CA" dirty="0" err="1"/>
              <a:t>ConnexionOntario</a:t>
            </a:r>
            <a:r>
              <a:rPr lang="fr-CA" dirty="0"/>
              <a:t> est créé, un avis est envoyé au service de dépannage; il doit être transmis aux responsables de la mise en correspondance de la terminologie de l’établissement.</a:t>
            </a:r>
          </a:p>
          <a:p>
            <a:pPr marL="171981" indent="-171981">
              <a:buFont typeface="Arial" panose="020B0604020202020204" pitchFamily="34" charset="0"/>
              <a:buChar char="•"/>
            </a:pPr>
            <a:r>
              <a:rPr lang="fr-CA" dirty="0"/>
              <a:t>Deux types de rapports d’erreur seront envoyés au service de dépannage : </a:t>
            </a:r>
            <a:r>
              <a:rPr lang="fr-CA" i="1" dirty="0"/>
              <a:t>Weekly </a:t>
            </a:r>
            <a:r>
              <a:rPr lang="fr-CA" i="1" dirty="0" err="1"/>
              <a:t>Conformance</a:t>
            </a:r>
            <a:r>
              <a:rPr lang="fr-CA" dirty="0"/>
              <a:t> et </a:t>
            </a:r>
            <a:r>
              <a:rPr lang="fr-CA" i="1" dirty="0"/>
              <a:t>Codes on the Fly</a:t>
            </a:r>
            <a:r>
              <a:rPr lang="fr-CA" dirty="0"/>
              <a:t> (diapositive suivante). Ils doivent aussi être transmis aux personnes concernées.</a:t>
            </a:r>
          </a:p>
          <a:p>
            <a:endParaRPr lang="fr-CA" dirty="0"/>
          </a:p>
          <a:p>
            <a:pPr marL="171981" indent="-171981">
              <a:buFont typeface="Arial" panose="020B0604020202020204" pitchFamily="34" charset="0"/>
              <a:buChar char="•"/>
            </a:pPr>
            <a:r>
              <a:rPr lang="fr-CA" dirty="0"/>
              <a:t>Les </a:t>
            </a:r>
            <a:r>
              <a:rPr lang="fr-CA" u="sng" dirty="0"/>
              <a:t>rapports </a:t>
            </a:r>
            <a:r>
              <a:rPr lang="fr-CA" i="1" u="sng" dirty="0"/>
              <a:t>Weekly </a:t>
            </a:r>
            <a:r>
              <a:rPr lang="fr-CA" i="1" u="sng" dirty="0" err="1"/>
              <a:t>Conformance</a:t>
            </a:r>
            <a:r>
              <a:rPr lang="fr-CA" i="1" u="sng" dirty="0"/>
              <a:t> </a:t>
            </a:r>
            <a:r>
              <a:rPr lang="fr-CA" i="1" u="sng" dirty="0" err="1"/>
              <a:t>Errors</a:t>
            </a:r>
            <a:r>
              <a:rPr lang="fr-CA" i="1" dirty="0"/>
              <a:t> </a:t>
            </a:r>
            <a:r>
              <a:rPr lang="fr-CA" dirty="0"/>
              <a:t>sont envoyés aux organisations pour faciliter le traitement et la correction des erreurs. Cependant, les administrateurs du </a:t>
            </a:r>
            <a:r>
              <a:rPr lang="fr-CA" dirty="0" err="1"/>
              <a:t>visualiseur</a:t>
            </a:r>
            <a:r>
              <a:rPr lang="fr-CA" dirty="0"/>
              <a:t> DLQ/EQ doivent surveiller régulièrement les deux files d’attente et réagir en conséquence.</a:t>
            </a:r>
          </a:p>
          <a:p>
            <a:pPr marL="171981" indent="-171981">
              <a:buFont typeface="Arial" panose="020B0604020202020204" pitchFamily="34" charset="0"/>
              <a:buChar char="•"/>
            </a:pPr>
            <a:r>
              <a:rPr lang="fr-CA" dirty="0"/>
              <a:t>L’objectif de cette surveillance est de veiller à ce que les données du RDC sur les soins actifs et communautaires soient complètes et exactes.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a:p>
        </p:txBody>
      </p:sp>
    </p:spTree>
    <p:extLst>
      <p:ext uri="{BB962C8B-B14F-4D97-AF65-F5344CB8AC3E}">
        <p14:creationId xmlns:p14="http://schemas.microsoft.com/office/powerpoint/2010/main" val="224013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981" indent="-171981">
              <a:buFont typeface="Arial" panose="020B0604020202020204" pitchFamily="34" charset="0"/>
              <a:buChar char="•"/>
            </a:pPr>
            <a:r>
              <a:rPr lang="fr-CA" dirty="0"/>
              <a:t>Dès qu’un nouveau code de </a:t>
            </a:r>
            <a:r>
              <a:rPr lang="fr-CA" dirty="0" err="1"/>
              <a:t>ConnexionOntario</a:t>
            </a:r>
            <a:r>
              <a:rPr lang="fr-CA" dirty="0"/>
              <a:t> est créé, la feuille de travail de mise en correspondance de la terminologie est mise à jour, et les propriétaires du </a:t>
            </a:r>
            <a:r>
              <a:rPr lang="fr-CA" dirty="0" err="1"/>
              <a:t>visualiseur</a:t>
            </a:r>
            <a:r>
              <a:rPr lang="fr-CA" dirty="0"/>
              <a:t> concerné en sont avisés.</a:t>
            </a:r>
          </a:p>
          <a:p>
            <a:pPr marL="171981" indent="-171981">
              <a:buFont typeface="Arial" panose="020B0604020202020204" pitchFamily="34" charset="0"/>
              <a:buChar char="•"/>
            </a:pPr>
            <a:r>
              <a:rPr lang="fr-CA" dirty="0"/>
              <a:t>Les organisations peuvent demander des modifications de la mise en correspondance lorsqu’elles constatent qu’aucun code provincial de </a:t>
            </a:r>
            <a:r>
              <a:rPr lang="fr-CA" dirty="0" err="1"/>
              <a:t>ConnexionOntario</a:t>
            </a:r>
            <a:r>
              <a:rPr lang="fr-CA" dirty="0"/>
              <a:t> ne correspond à un concept donné.</a:t>
            </a:r>
          </a:p>
          <a:p>
            <a:pPr marL="171981" indent="-171981">
              <a:buFont typeface="Arial" panose="020B0604020202020204" pitchFamily="34" charset="0"/>
              <a:buChar char="•"/>
            </a:pPr>
            <a:r>
              <a:rPr lang="fr-CA" dirty="0"/>
              <a:t>Les </a:t>
            </a:r>
            <a:r>
              <a:rPr lang="fr-CA" u="sng" dirty="0"/>
              <a:t>rapports </a:t>
            </a:r>
            <a:r>
              <a:rPr lang="fr-CA" i="1" u="sng" dirty="0"/>
              <a:t>Codes on the Fly</a:t>
            </a:r>
            <a:r>
              <a:rPr lang="fr-CA" i="1" dirty="0"/>
              <a:t> </a:t>
            </a:r>
            <a:r>
              <a:rPr lang="fr-CA" dirty="0"/>
              <a:t>comprennent les nouveaux codes locaux ou d’organisations qui n’ont pas encore fait l’objet d’une mise en correspondance de la terminologie.</a:t>
            </a:r>
          </a:p>
          <a:p>
            <a:pPr marL="629181" lvl="1" indent="-171981">
              <a:buFont typeface="Arial" panose="020B0604020202020204" pitchFamily="34" charset="0"/>
              <a:buChar char="•"/>
            </a:pPr>
            <a:r>
              <a:rPr lang="fr-CA" dirty="0"/>
              <a:t>Ils contiennent la liste des codes nouveaux ou inconnus.</a:t>
            </a:r>
          </a:p>
          <a:p>
            <a:pPr marL="171981" indent="-171981">
              <a:buFont typeface="Arial" panose="020B0604020202020204" pitchFamily="34" charset="0"/>
              <a:buChar char="•"/>
            </a:pPr>
            <a:r>
              <a:rPr lang="fr-CA" dirty="0"/>
              <a:t>Les documents ajoutés au RDC sur les soins actifs et communautaires qui utilisent des codes locaux non répertoriés pourraient ne pas s’afficher correctement dans le </a:t>
            </a:r>
            <a:r>
              <a:rPr lang="fr-CA" dirty="0" err="1"/>
              <a:t>visualiseur</a:t>
            </a:r>
            <a:r>
              <a:rPr lang="fr-CA" dirty="0"/>
              <a:t> clinique de </a:t>
            </a:r>
            <a:r>
              <a:rPr lang="fr-CA" dirty="0" err="1"/>
              <a:t>ConnexionOntario</a:t>
            </a:r>
            <a:r>
              <a:rPr lang="fr-CA" dirty="0"/>
              <a:t>, ce qui </a:t>
            </a:r>
            <a:r>
              <a:rPr lang="fr-CA" b="1" u="sng" dirty="0"/>
              <a:t>constitue un risque pour les patients</a:t>
            </a:r>
            <a:r>
              <a:rPr lang="fr-CA" dirty="0"/>
              <a:t>; il est donc fortement recommandé de soumettre les codes au service de dépannage de </a:t>
            </a:r>
            <a:r>
              <a:rPr lang="fr-CA" dirty="0" err="1"/>
              <a:t>cyberSanté</a:t>
            </a:r>
            <a:r>
              <a:rPr lang="fr-CA" dirty="0"/>
              <a:t> Ontario de manière proactive.</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dirty="0"/>
          </a:p>
        </p:txBody>
      </p:sp>
    </p:spTree>
    <p:extLst>
      <p:ext uri="{BB962C8B-B14F-4D97-AF65-F5344CB8AC3E}">
        <p14:creationId xmlns:p14="http://schemas.microsoft.com/office/powerpoint/2010/main" val="3838284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450" indent="-171450">
              <a:buFont typeface="Arial" panose="020B0604020202020204" pitchFamily="34" charset="0"/>
              <a:buChar char="•"/>
            </a:pPr>
            <a:r>
              <a:rPr lang="fr-CA" dirty="0"/>
              <a:t>Cette diapositive est un exemple d’organigramme auquel peuvent se référer les services de dépannage locaux ou d’organisations lorsqu’un utilisateur final leur envoie une demande.</a:t>
            </a:r>
          </a:p>
          <a:p>
            <a:pPr marL="171450" indent="-171450">
              <a:buFont typeface="Arial" panose="020B0604020202020204" pitchFamily="34" charset="0"/>
              <a:buChar char="•"/>
            </a:pPr>
            <a:r>
              <a:rPr lang="fr-CA" dirty="0"/>
              <a:t>Le service de dépannage d’une organisation </a:t>
            </a:r>
            <a:r>
              <a:rPr lang="fr-CA" u="sng" dirty="0"/>
              <a:t>doit</a:t>
            </a:r>
            <a:r>
              <a:rPr lang="fr-CA" dirty="0"/>
              <a:t> fournir le soutien et le dépannage de premier niveau </a:t>
            </a:r>
            <a:r>
              <a:rPr lang="fr-CA" u="sng" dirty="0"/>
              <a:t>avant</a:t>
            </a:r>
            <a:r>
              <a:rPr lang="fr-CA" dirty="0"/>
              <a:t> de faire appel au service de dépannage de Santé Ontario.</a:t>
            </a:r>
          </a:p>
          <a:p>
            <a:pPr marL="171450" lvl="0" indent="-171450">
              <a:buFont typeface="Arial" panose="020B0604020202020204" pitchFamily="34" charset="0"/>
              <a:buChar char="•"/>
            </a:pPr>
            <a:r>
              <a:rPr lang="fr-CA" sz="1200" kern="1200" dirty="0">
                <a:effectLst/>
                <a:latin typeface="Calibri" pitchFamily="68" charset="0"/>
                <a:ea typeface="MS PGothic" panose="020B0600070205080204" pitchFamily="34" charset="-128"/>
                <a:cs typeface="ＭＳ Ｐゴシック" pitchFamily="68" charset="-128"/>
              </a:rPr>
              <a:t>Si votre service de dépannage ne peut pas résoudre un problème</a:t>
            </a:r>
            <a:r>
              <a:rPr lang="fr-CA" dirty="0"/>
              <a:t>, vérifiez si celui-ci est lié à la confidentialité ou à la protection de la vie privée.</a:t>
            </a:r>
          </a:p>
          <a:p>
            <a:pPr marL="171450" lvl="0" indent="-171450">
              <a:buFont typeface="Arial" panose="020B0604020202020204" pitchFamily="34" charset="0"/>
              <a:buChar char="•"/>
            </a:pPr>
            <a:r>
              <a:rPr lang="fr-CA" dirty="0"/>
              <a:t>Le cas échéant, communiquez avec le responsable de la protection de la vie privée local ou de votre organisation, qui vous aiguillera vers les bonnes personnes.</a:t>
            </a:r>
            <a:endParaRPr lang="fr-CA" sz="1200" kern="1200" dirty="0">
              <a:effectLst/>
            </a:endParaRPr>
          </a:p>
          <a:p>
            <a:pPr marL="171450" lvl="0" indent="-171450">
              <a:buFont typeface="Arial" panose="020B0604020202020204" pitchFamily="34" charset="0"/>
              <a:buChar char="•"/>
            </a:pPr>
            <a:r>
              <a:rPr lang="fr-CA" dirty="0"/>
              <a:t>Sinon, créez un ticket auprès du service de dépannage de Santé Ontario.</a:t>
            </a:r>
          </a:p>
          <a:p>
            <a:pPr marL="171450" lvl="0" indent="-171450">
              <a:buFont typeface="Arial" panose="020B0604020202020204" pitchFamily="34" charset="0"/>
              <a:buChar char="•"/>
            </a:pPr>
            <a:r>
              <a:rPr lang="fr-CA" dirty="0"/>
              <a:t>Envoyez un courriel aussi détaillé que possible, SANS divulguer de renseignements personnels, sur la santé ou autres.</a:t>
            </a:r>
          </a:p>
          <a:p>
            <a:pPr marL="171450" lvl="0" indent="-171450">
              <a:buFont typeface="Arial" panose="020B0604020202020204" pitchFamily="34" charset="0"/>
              <a:buChar char="•"/>
            </a:pPr>
            <a:r>
              <a:rPr lang="fr-CA" dirty="0"/>
              <a:t>Après avoir envoyé le courriel, appelez immédiatement </a:t>
            </a:r>
            <a:r>
              <a:rPr lang="fr-CA" dirty="0" err="1"/>
              <a:t>ConnexionOntario</a:t>
            </a:r>
            <a:r>
              <a:rPr lang="fr-CA" dirty="0"/>
              <a:t> pour obtenir un numéro de ticket et ainsi enclencher le processus.</a:t>
            </a:r>
          </a:p>
          <a:p>
            <a:pPr marL="171450" lvl="0" indent="-171450">
              <a:buFont typeface="Arial" panose="020B0604020202020204" pitchFamily="34" charset="0"/>
              <a:buChar char="•"/>
            </a:pPr>
            <a:r>
              <a:rPr lang="fr-CA" dirty="0"/>
              <a:t>N’envoyez JAMAIS de renseignements personnels (sur la santé ou autres), à moins que le service de dépannage ou les ressources de soutien de Santé Ontario vous le demandent.</a:t>
            </a:r>
          </a:p>
          <a:p>
            <a:pPr marL="171450" lvl="0" indent="-171450">
              <a:buFont typeface="Arial" panose="020B0604020202020204" pitchFamily="34" charset="0"/>
              <a:buChar char="•"/>
            </a:pPr>
            <a:r>
              <a:rPr lang="fr-CA" sz="1200" kern="1200" dirty="0">
                <a:effectLst/>
                <a:latin typeface="Calibri" pitchFamily="68" charset="0"/>
                <a:ea typeface="MS PGothic" panose="020B0600070205080204" pitchFamily="34" charset="-128"/>
                <a:cs typeface="ＭＳ Ｐゴシック" pitchFamily="68" charset="-128"/>
              </a:rPr>
              <a:t>Tout envoi de tels renseignements doit respecter les</a:t>
            </a:r>
            <a:r>
              <a:rPr lang="fr-CA" dirty="0"/>
              <a:t> consignes sur le cryptage et la transmission de fichiers.</a:t>
            </a:r>
            <a:endParaRPr lang="fr-CA" sz="1200" kern="1200" dirty="0">
              <a:effectLst/>
            </a:endParaRPr>
          </a:p>
          <a:p>
            <a:pPr marL="171450" lvl="0" indent="-171450">
              <a:buFont typeface="Arial" panose="020B0604020202020204" pitchFamily="34" charset="0"/>
              <a:buChar char="•"/>
            </a:pPr>
            <a:r>
              <a:rPr lang="fr-CA" dirty="0"/>
              <a:t>Le service de dépannage de Santé Ontario accusera réception des tickets dans les 24 heures.</a:t>
            </a:r>
            <a:endParaRPr lang="fr-CA" dirty="0">
              <a:effectLst/>
            </a:endParaRPr>
          </a:p>
          <a:p>
            <a:pPr marL="628650" lvl="1" indent="-171450">
              <a:buFont typeface="Arial" panose="020B0604020202020204" pitchFamily="34" charset="0"/>
              <a:buChar char="•"/>
            </a:pPr>
            <a:r>
              <a:rPr lang="fr-CA" dirty="0"/>
              <a:t>Si après 24 heures, vous n’avez pas reçu de réponse et qu’aucune mesure n’a été prise, envoyez votre ticket à </a:t>
            </a:r>
            <a:r>
              <a:rPr lang="fr-CA" dirty="0" err="1"/>
              <a:t>ConnexionOntario</a:t>
            </a:r>
            <a:r>
              <a:rPr lang="fr-CA" dirty="0"/>
              <a:t>.</a:t>
            </a:r>
            <a:endParaRPr lang="fr-CA" sz="1200" kern="1200" dirty="0">
              <a:effectLst/>
              <a:cs typeface="ＭＳ Ｐゴシック" pitchFamily="68" charset="-128"/>
            </a:endParaRPr>
          </a:p>
          <a:p>
            <a:pPr marL="171450" lvl="0" indent="-171450">
              <a:buFont typeface="Arial" panose="020B0604020202020204" pitchFamily="34" charset="0"/>
              <a:buChar char="•"/>
            </a:pPr>
            <a:r>
              <a:rPr lang="fr-CA" sz="1200" kern="1200" dirty="0">
                <a:effectLst/>
                <a:latin typeface="Calibri" pitchFamily="68" charset="0"/>
                <a:ea typeface="MS PGothic" panose="020B0600070205080204" pitchFamily="34" charset="-128"/>
                <a:cs typeface="ＭＳ Ｐゴシック" pitchFamily="68" charset="-128"/>
              </a:rPr>
              <a:t>N’envoyez AUCUN renseignement personnel sur la santé à </a:t>
            </a:r>
            <a:r>
              <a:rPr lang="fr-CA" dirty="0" err="1"/>
              <a:t>ConnexionOntario</a:t>
            </a:r>
            <a:r>
              <a:rPr lang="fr-CA" dirty="0"/>
              <a:t>.</a:t>
            </a:r>
            <a:endParaRPr lang="fr-CA" sz="1200" kern="1200" dirty="0">
              <a:effectLst/>
            </a:endParaRPr>
          </a:p>
          <a:p>
            <a:pPr marL="171450" lvl="0" indent="-171450">
              <a:buFont typeface="Arial" panose="020B0604020202020204" pitchFamily="34" charset="0"/>
              <a:buChar char="•"/>
            </a:pPr>
            <a:r>
              <a:rPr lang="fr-CA" sz="1200" kern="1200" dirty="0">
                <a:effectLst/>
                <a:latin typeface="Calibri" pitchFamily="68" charset="0"/>
                <a:ea typeface="MS PGothic" panose="020B0600070205080204" pitchFamily="34" charset="-128"/>
                <a:cs typeface="ＭＳ Ｐゴシック" pitchFamily="68" charset="-128"/>
              </a:rPr>
              <a:t>Il est peu probable que vou</a:t>
            </a:r>
            <a:r>
              <a:rPr lang="fr-CA" dirty="0"/>
              <a:t>s ayez à communiquer avec </a:t>
            </a:r>
            <a:r>
              <a:rPr lang="fr-CA" dirty="0" err="1"/>
              <a:t>ConnexionOntario</a:t>
            </a:r>
            <a:r>
              <a:rPr lang="fr-CA" dirty="0"/>
              <a:t>. Veuillez toutefois noter que, si ce dernier répond aux tickets dans les 24 heures, cela ne signifie pas que le problème sera </a:t>
            </a:r>
            <a:r>
              <a:rPr lang="fr-CA" u="sng" dirty="0"/>
              <a:t>réglé</a:t>
            </a:r>
            <a:r>
              <a:rPr lang="fr-CA" dirty="0"/>
              <a:t> en 24 heures.</a:t>
            </a:r>
            <a:endParaRPr lang="fr-CA" sz="1200" kern="1200" dirty="0">
              <a:effectLst/>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dirty="0"/>
          </a:p>
        </p:txBody>
      </p:sp>
    </p:spTree>
    <p:extLst>
      <p:ext uri="{BB962C8B-B14F-4D97-AF65-F5344CB8AC3E}">
        <p14:creationId xmlns:p14="http://schemas.microsoft.com/office/powerpoint/2010/main" val="2608902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Notes au formateur</a:t>
            </a:r>
          </a:p>
          <a:p>
            <a:pPr marL="171981" indent="-171981">
              <a:buFont typeface="Arial" panose="020B0604020202020204" pitchFamily="34" charset="0"/>
              <a:buChar char="•"/>
            </a:pPr>
            <a:r>
              <a:rPr lang="fr-CA" dirty="0"/>
              <a:t>Facultatif : Distribuez ou affichez des copies papier des consignes sur le cryptage et la transmission de fichiers de </a:t>
            </a:r>
            <a:r>
              <a:rPr lang="fr-CA" dirty="0" err="1"/>
              <a:t>ConnexionOntario</a:t>
            </a:r>
            <a:r>
              <a:rPr lang="fr-CA" dirty="0"/>
              <a:t>.</a:t>
            </a:r>
            <a:endParaRPr lang="en-US" dirty="0"/>
          </a:p>
          <a:p>
            <a:pPr marL="171981" indent="-171981">
              <a:buFont typeface="Arial" panose="020B0604020202020204" pitchFamily="34" charset="0"/>
              <a:buChar char="•"/>
            </a:pPr>
            <a:r>
              <a:rPr lang="en-US" dirty="0"/>
              <a:t>Note </a:t>
            </a:r>
            <a:r>
              <a:rPr lang="en-US" baseline="0" dirty="0"/>
              <a:t>:</a:t>
            </a:r>
          </a:p>
          <a:p>
            <a:pPr marL="629181" lvl="1" indent="-171981">
              <a:buFont typeface="Arial" panose="020B0604020202020204" pitchFamily="34" charset="0"/>
              <a:buChar char="•"/>
            </a:pPr>
            <a:r>
              <a:rPr lang="fr-CA" dirty="0"/>
              <a:t>Le service de dépannage de </a:t>
            </a:r>
            <a:r>
              <a:rPr lang="fr-CA" dirty="0" err="1"/>
              <a:t>cyberSanté</a:t>
            </a:r>
            <a:r>
              <a:rPr lang="fr-CA" dirty="0"/>
              <a:t> Ontario attribue des degrés d’importance aux tickets reçus </a:t>
            </a:r>
            <a:r>
              <a:rPr lang="en-US" dirty="0"/>
              <a:t>:</a:t>
            </a:r>
          </a:p>
          <a:p>
            <a:pPr marL="1087799" lvl="2" indent="-171981">
              <a:buFont typeface="Arial" panose="020B0604020202020204" pitchFamily="34" charset="0"/>
              <a:buChar char="•"/>
            </a:pPr>
            <a:r>
              <a:rPr lang="fr-CA" dirty="0"/>
              <a:t>Niveau 1 (critique) – Incapacité à utiliser le </a:t>
            </a:r>
            <a:r>
              <a:rPr lang="fr-CA" dirty="0" err="1"/>
              <a:t>visualiseur</a:t>
            </a:r>
            <a:r>
              <a:rPr lang="fr-CA" dirty="0"/>
              <a:t> ou perte importante de fonctions (p. ex., incapacité à ouvrir une session ou à trouver un patient</a:t>
            </a:r>
            <a:r>
              <a:rPr lang="en-US" dirty="0"/>
              <a:t>)</a:t>
            </a:r>
          </a:p>
          <a:p>
            <a:pPr marL="1087799" lvl="2" indent="-171981">
              <a:buFont typeface="Arial" panose="020B0604020202020204" pitchFamily="34" charset="0"/>
              <a:buChar char="•"/>
            </a:pPr>
            <a:r>
              <a:rPr lang="fr-CA" dirty="0"/>
              <a:t>Niveau 2 (urgent) – Service limité (p. ex., long temps de chargement ou renseignements cliniques partiels)</a:t>
            </a:r>
            <a:endParaRPr lang="en-US" dirty="0"/>
          </a:p>
          <a:p>
            <a:pPr marL="1087799" lvl="2" indent="-171981">
              <a:buFont typeface="Arial" panose="020B0604020202020204" pitchFamily="34" charset="0"/>
              <a:buChar char="•"/>
            </a:pPr>
            <a:r>
              <a:rPr lang="fr-CA" dirty="0"/>
              <a:t>Niveau 3 (important) – Aucune répercussion sur les pratiques cliniques (p. ex., avoir à cliquer deux fois)</a:t>
            </a:r>
            <a:endParaRPr lang="en-US" dirty="0"/>
          </a:p>
          <a:p>
            <a:pPr marL="1087799" lvl="2" indent="-171981">
              <a:buFont typeface="Arial" panose="020B0604020202020204" pitchFamily="34" charset="0"/>
              <a:buChar char="•"/>
            </a:pPr>
            <a:r>
              <a:rPr lang="fr-CA" dirty="0"/>
              <a:t>Niveau 4 (mineur) – Aucune répercussion sur les pratiques cliniques (p. ex., « irritants », comme des fautes d’orthographe)</a:t>
            </a:r>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a:p>
        </p:txBody>
      </p:sp>
    </p:spTree>
    <p:extLst>
      <p:ext uri="{BB962C8B-B14F-4D97-AF65-F5344CB8AC3E}">
        <p14:creationId xmlns:p14="http://schemas.microsoft.com/office/powerpoint/2010/main" val="2792279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pic>
        <p:nvPicPr>
          <p:cNvPr id="8" name="Picture 7" descr="C:\Users\maja.madirazza\AppData\Local\Microsoft\Windows\INetCache\Content.Word\ConnectingOntario-grayscale_Fr.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4" y="442464"/>
            <a:ext cx="2071370" cy="394970"/>
          </a:xfrm>
          <a:prstGeom prst="rect">
            <a:avLst/>
          </a:prstGeom>
          <a:noFill/>
          <a:ln>
            <a:noFill/>
          </a:ln>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73434" y="5901270"/>
            <a:ext cx="1649627" cy="539087"/>
          </a:xfrm>
          <a:prstGeom prst="rect">
            <a:avLst/>
          </a:prstGeom>
        </p:spPr>
      </p:pic>
    </p:spTree>
    <p:extLst>
      <p:ext uri="{BB962C8B-B14F-4D97-AF65-F5344CB8AC3E}">
        <p14:creationId xmlns:p14="http://schemas.microsoft.com/office/powerpoint/2010/main" val="2645767054"/>
      </p:ext>
    </p:extLst>
  </p:cSld>
  <p:clrMapOvr>
    <a:masterClrMapping/>
  </p:clrMapOvr>
  <p:extLst mod="1">
    <p:ext uri="{DCECCB84-F9BA-43D5-87BE-67443E8EF086}">
      <p15:sldGuideLst xmlns:p15="http://schemas.microsoft.com/office/powerpoint/2012/main">
        <p15:guide id="1" orient="horz" pos="3552" userDrawn="1">
          <p15:clr>
            <a:srgbClr val="FBAE40"/>
          </p15:clr>
        </p15:guide>
        <p15:guide id="2" pos="36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80851"/>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700808"/>
            <a:ext cx="8229600" cy="4248472"/>
          </a:xfrm>
        </p:spPr>
        <p:txBody>
          <a:bodyPr/>
          <a:lstStyle>
            <a:lvl1pPr>
              <a:buClr>
                <a:srgbClr val="00B2E3"/>
              </a:buClr>
              <a:defRPr>
                <a:solidFill>
                  <a:schemeClr val="tx1"/>
                </a:solidFill>
              </a:defRPr>
            </a:lvl1pPr>
            <a:lvl2pPr>
              <a:buClr>
                <a:srgbClr val="00B2E3"/>
              </a:buClr>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483" y="6303328"/>
            <a:ext cx="1128319" cy="368727"/>
          </a:xfrm>
          <a:prstGeom prst="rect">
            <a:avLst/>
          </a:prstGeom>
        </p:spPr>
      </p:pic>
    </p:spTree>
    <p:extLst>
      <p:ext uri="{BB962C8B-B14F-4D97-AF65-F5344CB8AC3E}">
        <p14:creationId xmlns:p14="http://schemas.microsoft.com/office/powerpoint/2010/main" val="19556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7" name="Content Placeholder 2">
            <a:extLst>
              <a:ext uri="{FF2B5EF4-FFF2-40B4-BE49-F238E27FC236}">
                <a16:creationId xmlns:a16="http://schemas.microsoft.com/office/drawing/2014/main" id="{A9612BE2-2A24-CC42-A1CE-5453B004BF3B}"/>
              </a:ext>
            </a:extLst>
          </p:cNvPr>
          <p:cNvSpPr>
            <a:spLocks noGrp="1"/>
          </p:cNvSpPr>
          <p:nvPr>
            <p:ph idx="1"/>
          </p:nvPr>
        </p:nvSpPr>
        <p:spPr>
          <a:xfrm>
            <a:off x="457200" y="1700808"/>
            <a:ext cx="8229600" cy="4248472"/>
          </a:xfrm>
        </p:spPr>
        <p:txBody>
          <a:bodyPr/>
          <a:lstStyle>
            <a:lvl1pPr marL="0" indent="0">
              <a:buClr>
                <a:srgbClr val="00B2E3"/>
              </a:buClr>
              <a:buFontTx/>
              <a:buNone/>
              <a:defRPr>
                <a:solidFill>
                  <a:schemeClr val="tx1"/>
                </a:solidFill>
              </a:defRPr>
            </a:lvl1pPr>
            <a:lvl2pPr marL="457200" indent="0">
              <a:buClr>
                <a:srgbClr val="00B2E3"/>
              </a:buClr>
              <a:buFontTx/>
              <a:buNone/>
              <a:defRPr/>
            </a:lvl2pPr>
            <a:lvl3pPr marL="914400" indent="0">
              <a:buClr>
                <a:srgbClr val="00B2E3"/>
              </a:buClr>
              <a:buFontTx/>
              <a:buNone/>
              <a:defRPr/>
            </a:lvl3pPr>
            <a:lvl4pPr marL="1371600" indent="0">
              <a:buClr>
                <a:srgbClr val="00B2E3"/>
              </a:buClr>
              <a:buFontTx/>
              <a:buNone/>
              <a:defRPr/>
            </a:lvl4pPr>
            <a:lvl5pPr marL="1828800" indent="0">
              <a:buClr>
                <a:srgbClr val="00B2E3"/>
              </a:buClr>
              <a:buFontTx/>
              <a:buNone/>
              <a:defRPr/>
            </a:lvl5pPr>
          </a:lstStyle>
          <a:p>
            <a:pPr lvl="0"/>
            <a:r>
              <a:rPr lang="en-US" dirty="0"/>
              <a:t>Click to edit Master text styles</a:t>
            </a:r>
            <a:endParaRPr lang="en-CA"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483" y="6303328"/>
            <a:ext cx="1128319" cy="368727"/>
          </a:xfrm>
          <a:prstGeom prst="rect">
            <a:avLst/>
          </a:prstGeom>
        </p:spPr>
      </p:pic>
    </p:spTree>
    <p:extLst>
      <p:ext uri="{BB962C8B-B14F-4D97-AF65-F5344CB8AC3E}">
        <p14:creationId xmlns:p14="http://schemas.microsoft.com/office/powerpoint/2010/main" val="39420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graphicFrame>
        <p:nvGraphicFramePr>
          <p:cNvPr id="9" name="Table 8">
            <a:extLst>
              <a:ext uri="{FF2B5EF4-FFF2-40B4-BE49-F238E27FC236}">
                <a16:creationId xmlns:a16="http://schemas.microsoft.com/office/drawing/2014/main" id="{A0AA7DBD-EF3C-004C-BD76-9E1972AB5A19}"/>
              </a:ext>
            </a:extLst>
          </p:cNvPr>
          <p:cNvGraphicFramePr>
            <a:graphicFrameLocks noGrp="1"/>
          </p:cNvGraphicFramePr>
          <p:nvPr userDrawn="1">
            <p:extLst>
              <p:ext uri="{D42A27DB-BD31-4B8C-83A1-F6EECF244321}">
                <p14:modId xmlns:p14="http://schemas.microsoft.com/office/powerpoint/2010/main" val="2201604894"/>
              </p:ext>
            </p:extLst>
          </p:nvPr>
        </p:nvGraphicFramePr>
        <p:xfrm>
          <a:off x="571477" y="1965193"/>
          <a:ext cx="8109839" cy="370840"/>
        </p:xfrm>
        <a:graphic>
          <a:graphicData uri="http://schemas.openxmlformats.org/drawingml/2006/table">
            <a:tbl>
              <a:tblPr firstRow="1" bandRow="1">
                <a:tableStyleId>{5C22544A-7EE6-4342-B048-85BDC9FD1C3A}</a:tableStyleId>
              </a:tblPr>
              <a:tblGrid>
                <a:gridCol w="8109839">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0" u="none" dirty="0">
                          <a:solidFill>
                            <a:srgbClr val="000000"/>
                          </a:solidFill>
                          <a:latin typeface="Calibri" panose="020F0502020204030204" pitchFamily="34" charset="0"/>
                          <a:cs typeface="Calibri" panose="020F0502020204030204" pitchFamily="34" charset="0"/>
                        </a:rPr>
                        <a:t>Graph title can go here. Recommended length: 15 words. Calibri 12 pt.</a:t>
                      </a:r>
                    </a:p>
                  </a:txBody>
                  <a:tcPr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483" y="6303328"/>
            <a:ext cx="1128319" cy="368727"/>
          </a:xfrm>
          <a:prstGeom prst="rect">
            <a:avLst/>
          </a:prstGeom>
        </p:spPr>
      </p:pic>
    </p:spTree>
    <p:extLst>
      <p:ext uri="{BB962C8B-B14F-4D97-AF65-F5344CB8AC3E}">
        <p14:creationId xmlns:p14="http://schemas.microsoft.com/office/powerpoint/2010/main" val="273702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00B2E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813203"/>
            <a:ext cx="6081935" cy="1969761"/>
          </a:xfrm>
        </p:spPr>
        <p:txBody>
          <a:bodyPr anchor="t"/>
          <a:lstStyle>
            <a:lvl1pPr algn="l">
              <a:defRPr sz="4000" b="1" cap="none">
                <a:solidFill>
                  <a:srgbClr val="FFFFFF"/>
                </a:solidFill>
              </a:defRPr>
            </a:lvl1pPr>
          </a:lstStyle>
          <a:p>
            <a:r>
              <a:rPr lang="en-US" dirty="0"/>
              <a:t>Click to edit Master title style</a:t>
            </a:r>
            <a:endParaRPr lang="en-CA" dirty="0"/>
          </a:p>
        </p:txBody>
      </p:sp>
      <p:sp>
        <p:nvSpPr>
          <p:cNvPr id="4" name="Rectangle 3">
            <a:extLst>
              <a:ext uri="{FF2B5EF4-FFF2-40B4-BE49-F238E27FC236}">
                <a16:creationId xmlns:a16="http://schemas.microsoft.com/office/drawing/2014/main" id="{FC22E14C-C515-44CF-A19F-E393ABBBD456}"/>
              </a:ext>
            </a:extLst>
          </p:cNvPr>
          <p:cNvSpPr/>
          <p:nvPr userDrawn="1"/>
        </p:nvSpPr>
        <p:spPr bwMode="auto">
          <a:xfrm rot="5400000">
            <a:off x="2802831" y="-804892"/>
            <a:ext cx="423949" cy="4394004"/>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a:ln>
                <a:noFill/>
              </a:ln>
              <a:solidFill>
                <a:schemeClr val="tx1"/>
              </a:solidFill>
              <a:effectLst/>
              <a:latin typeface="Arial" charset="0"/>
              <a:ea typeface="ＭＳ Ｐゴシック" pitchFamily="68" charset="-128"/>
            </a:endParaRPr>
          </a:p>
        </p:txBody>
      </p:sp>
      <p:sp>
        <p:nvSpPr>
          <p:cNvPr id="5" name="TextBox 4">
            <a:extLst>
              <a:ext uri="{FF2B5EF4-FFF2-40B4-BE49-F238E27FC236}">
                <a16:creationId xmlns:a16="http://schemas.microsoft.com/office/drawing/2014/main" id="{5C1F5EF3-5E57-264A-A511-A63DF848DC61}"/>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bg1"/>
                </a:solidFill>
                <a:latin typeface="Arial"/>
                <a:cs typeface="Arial"/>
              </a:rPr>
              <a:pPr algn="r" eaLnBrk="1" hangingPunct="1">
                <a:spcBef>
                  <a:spcPct val="50000"/>
                </a:spcBef>
              </a:pPr>
              <a:t>‹#›</a:t>
            </a:fld>
            <a:endParaRPr lang="en-US" altLang="en-US" sz="1100" b="0" u="none" dirty="0">
              <a:solidFill>
                <a:schemeClr val="bg1"/>
              </a:solidFill>
              <a:latin typeface="Arial"/>
              <a:cs typeface="Arial"/>
            </a:endParaRPr>
          </a:p>
        </p:txBody>
      </p:sp>
    </p:spTree>
    <p:extLst>
      <p:ext uri="{BB962C8B-B14F-4D97-AF65-F5344CB8AC3E}">
        <p14:creationId xmlns:p14="http://schemas.microsoft.com/office/powerpoint/2010/main" val="3862329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80854"/>
            <a:ext cx="7139136" cy="11185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628800"/>
            <a:ext cx="8229600" cy="4320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6422002"/>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57" r:id="rId2"/>
    <p:sldLayoutId id="2147484574" r:id="rId3"/>
    <p:sldLayoutId id="2147484582" r:id="rId4"/>
    <p:sldLayoutId id="2147484572" r:id="rId5"/>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mailto:eHealth_PHI_Support@ehealthontario.on.ca" TargetMode="External"/><Relationship Id="rId5" Type="http://schemas.openxmlformats.org/officeDocument/2006/relationships/hyperlink" Target="https://ehealthontario.on.ca/files/public/support/File_Encryption_and_Transfer_FR.pdf" TargetMode="Externa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hyperlink" Target="https://www.ehealthontario.on.ca/fr/support/connecting-ontario" TargetMode="Externa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hyperlink" Target="mailto:cOntario@one-mail.on.ca" TargetMode="Externa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hyperlink" Target="mailto:servicedesk@ehealthontario.on.ca" TargetMode="External"/><Relationship Id="rId5" Type="http://schemas.openxmlformats.org/officeDocument/2006/relationships/hyperlink" Target="https://ehealthontario.on.ca/files/public/support/File_Encryption_and_Transfer_FR.pdf" TargetMode="Externa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txBox="1">
            <a:spLocks noChangeArrowheads="1"/>
          </p:cNvSpPr>
          <p:nvPr>
            <p:custDataLst>
              <p:tags r:id="rId1"/>
            </p:custDataLst>
          </p:nvPr>
        </p:nvSpPr>
        <p:spPr bwMode="auto">
          <a:xfrm>
            <a:off x="554492" y="1715511"/>
            <a:ext cx="8418820" cy="10198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nSpc>
                <a:spcPts val="3880"/>
              </a:lnSpc>
              <a:spcAft>
                <a:spcPts val="600"/>
              </a:spcAft>
            </a:pPr>
            <a:r>
              <a:rPr lang="fr-CA" altLang="en-US" sz="4000" b="1" u="none" dirty="0">
                <a:latin typeface="Calibri" panose="020F0502020204030204" pitchFamily="34" charset="0"/>
                <a:cs typeface="Calibri" panose="020F0502020204030204" pitchFamily="34" charset="0"/>
              </a:rPr>
              <a:t>Formation sur le service de dépannage</a:t>
            </a:r>
            <a:endParaRPr lang="fr-CA" altLang="en-US" u="none" cap="all" spc="150"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CA3262E3-46BB-C747-B5A0-388F82A3EA20}"/>
              </a:ext>
            </a:extLst>
          </p:cNvPr>
          <p:cNvSpPr txBox="1">
            <a:spLocks noChangeArrowheads="1"/>
          </p:cNvSpPr>
          <p:nvPr>
            <p:custDataLst>
              <p:tags r:id="rId2"/>
            </p:custDataLst>
          </p:nvPr>
        </p:nvSpPr>
        <p:spPr bwMode="auto">
          <a:xfrm>
            <a:off x="554491" y="2724042"/>
            <a:ext cx="8271457" cy="1566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nSpc>
                <a:spcPct val="90000"/>
              </a:lnSpc>
              <a:spcAft>
                <a:spcPts val="600"/>
              </a:spcAft>
            </a:pPr>
            <a:r>
              <a:rPr lang="fr-CA" altLang="en-US" sz="2800" u="none" dirty="0">
                <a:latin typeface="Calibri" panose="020F0502020204030204" pitchFamily="34" charset="0"/>
                <a:cs typeface="Calibri" panose="020F0502020204030204" pitchFamily="34" charset="0"/>
              </a:rPr>
              <a:t>Pour les organisations qui alimentent </a:t>
            </a:r>
            <a:r>
              <a:rPr lang="fr-CA" altLang="en-US" sz="2800" u="none" dirty="0" err="1">
                <a:latin typeface="Calibri" panose="020F0502020204030204" pitchFamily="34" charset="0"/>
                <a:cs typeface="Calibri" panose="020F0502020204030204" pitchFamily="34" charset="0"/>
              </a:rPr>
              <a:t>ConnexionOntario</a:t>
            </a:r>
            <a:r>
              <a:rPr lang="fr-CA" altLang="en-US" sz="2800" u="none" dirty="0">
                <a:latin typeface="Calibri" panose="020F0502020204030204" pitchFamily="34" charset="0"/>
                <a:cs typeface="Calibri" panose="020F0502020204030204" pitchFamily="34" charset="0"/>
              </a:rPr>
              <a:t> ou utilisent son </a:t>
            </a:r>
            <a:r>
              <a:rPr lang="fr-CA" altLang="en-US" sz="2800" u="none" dirty="0" err="1">
                <a:latin typeface="Calibri" panose="020F0502020204030204" pitchFamily="34" charset="0"/>
                <a:cs typeface="Calibri" panose="020F0502020204030204" pitchFamily="34" charset="0"/>
              </a:rPr>
              <a:t>visualiseur</a:t>
            </a:r>
            <a:r>
              <a:rPr lang="fr-CA" altLang="en-US" sz="2800" u="none" dirty="0">
                <a:latin typeface="Calibri" panose="020F0502020204030204" pitchFamily="34" charset="0"/>
                <a:cs typeface="Calibri" panose="020F0502020204030204" pitchFamily="34" charset="0"/>
              </a:rPr>
              <a:t> clinique</a:t>
            </a:r>
          </a:p>
          <a:p>
            <a:pPr>
              <a:lnSpc>
                <a:spcPts val="1980"/>
              </a:lnSpc>
              <a:spcAft>
                <a:spcPts val="600"/>
              </a:spcAft>
            </a:pPr>
            <a:endParaRPr lang="fr-CA" altLang="en-US" sz="1600" u="none" dirty="0">
              <a:solidFill>
                <a:srgbClr val="000000"/>
              </a:solidFill>
              <a:latin typeface="Calibri" panose="020F0502020204030204" pitchFamily="34" charset="0"/>
              <a:cs typeface="Calibri" panose="020F0502020204030204" pitchFamily="34" charset="0"/>
            </a:endParaRPr>
          </a:p>
          <a:p>
            <a:pPr>
              <a:lnSpc>
                <a:spcPts val="1980"/>
              </a:lnSpc>
              <a:spcAft>
                <a:spcPts val="600"/>
              </a:spcAft>
            </a:pPr>
            <a:r>
              <a:rPr lang="fr-CA" altLang="en-US" u="none" cap="all" spc="150" dirty="0" smtClean="0">
                <a:latin typeface="Calibri" panose="020F0502020204030204" pitchFamily="34" charset="0"/>
                <a:cs typeface="Calibri" panose="020F0502020204030204" pitchFamily="34" charset="0"/>
              </a:rPr>
              <a:t>novembre</a:t>
            </a:r>
            <a:r>
              <a:rPr lang="fr-CA" altLang="en-US" u="none" cap="all" spc="150" dirty="0">
                <a:latin typeface="Calibri" panose="020F0502020204030204" pitchFamily="34" charset="0"/>
                <a:cs typeface="Calibri" panose="020F0502020204030204" pitchFamily="34" charset="0"/>
              </a:rPr>
              <a:t> 2020</a:t>
            </a:r>
          </a:p>
        </p:txBody>
      </p:sp>
    </p:spTree>
    <p:extLst>
      <p:ext uri="{BB962C8B-B14F-4D97-AF65-F5344CB8AC3E}">
        <p14:creationId xmlns:p14="http://schemas.microsoft.com/office/powerpoint/2010/main" val="294005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9" y="180851"/>
            <a:ext cx="8686801" cy="1165909"/>
          </a:xfrm>
        </p:spPr>
        <p:txBody>
          <a:bodyPr/>
          <a:lstStyle/>
          <a:p>
            <a:r>
              <a:rPr lang="fr-CA" sz="3200" dirty="0">
                <a:solidFill>
                  <a:srgbClr val="00B9E4"/>
                </a:solidFill>
              </a:rPr>
              <a:t>Traitement des renseignements personnels (sur la santé ou autres) à des fins de soutien </a:t>
            </a:r>
          </a:p>
        </p:txBody>
      </p:sp>
      <p:sp>
        <p:nvSpPr>
          <p:cNvPr id="3" name="Content Placeholder 2"/>
          <p:cNvSpPr>
            <a:spLocks noGrp="1"/>
          </p:cNvSpPr>
          <p:nvPr>
            <p:ph idx="1"/>
            <p:custDataLst>
              <p:tags r:id="rId2"/>
            </p:custDataLst>
          </p:nvPr>
        </p:nvSpPr>
        <p:spPr>
          <a:xfrm>
            <a:off x="457200" y="1599213"/>
            <a:ext cx="8229600" cy="4248472"/>
          </a:xfrm>
        </p:spPr>
        <p:txBody>
          <a:bodyPr/>
          <a:lstStyle/>
          <a:p>
            <a:pPr marL="0" indent="0">
              <a:buNone/>
            </a:pPr>
            <a:r>
              <a:rPr lang="fr-CA" sz="2000" b="1" noProof="0" dirty="0">
                <a:solidFill>
                  <a:srgbClr val="00B9E4"/>
                </a:solidFill>
              </a:rPr>
              <a:t>Résumé</a:t>
            </a:r>
            <a:endParaRPr lang="fr-CA" b="1" noProof="0" dirty="0">
              <a:solidFill>
                <a:srgbClr val="00B9E4"/>
              </a:solidFill>
            </a:endParaRPr>
          </a:p>
          <a:p>
            <a:pPr marL="342900" lvl="2" indent="-342900">
              <a:spcAft>
                <a:spcPts val="0"/>
              </a:spcAft>
              <a:buClr>
                <a:srgbClr val="00B9E4"/>
              </a:buClr>
              <a:buFont typeface="Courier New" panose="02070309020205020404" pitchFamily="49" charset="0"/>
              <a:buChar char="o"/>
            </a:pPr>
            <a:r>
              <a:rPr lang="fr-CA" noProof="0" dirty="0"/>
              <a:t>Les politiques de Santé Ontario exigent que les renseignements personnels, sur la santé ou autres, soient protégés adéquatement.</a:t>
            </a:r>
          </a:p>
          <a:p>
            <a:pPr marL="342900" lvl="2" indent="-342900">
              <a:spcAft>
                <a:spcPts val="0"/>
              </a:spcAft>
              <a:buClr>
                <a:srgbClr val="00B9E4"/>
              </a:buClr>
              <a:buFont typeface="Courier New" panose="02070309020205020404" pitchFamily="49" charset="0"/>
              <a:buChar char="o"/>
            </a:pPr>
            <a:r>
              <a:rPr lang="fr-CA" noProof="0" dirty="0"/>
              <a:t>Tous les documents (même les captures d’écran) contenant de tels renseignements doivent être versés sous forme de fichier compressé protégé par un mot de passe, conformément </a:t>
            </a:r>
            <a:r>
              <a:rPr lang="fr-CA" dirty="0"/>
              <a:t>aux </a:t>
            </a:r>
            <a:r>
              <a:rPr lang="fr-CA" dirty="0">
                <a:solidFill>
                  <a:srgbClr val="047BC1"/>
                </a:solidFill>
                <a:hlinkClick r:id="rId5"/>
              </a:rPr>
              <a:t>consignes sur le cryptage et la transmission de fichiers de </a:t>
            </a:r>
            <a:r>
              <a:rPr lang="fr-CA" dirty="0" err="1">
                <a:solidFill>
                  <a:srgbClr val="047BC1"/>
                </a:solidFill>
                <a:hlinkClick r:id="rId5"/>
              </a:rPr>
              <a:t>ConnexionOntario</a:t>
            </a:r>
            <a:r>
              <a:rPr lang="fr-CA" dirty="0"/>
              <a:t>.</a:t>
            </a:r>
            <a:endParaRPr lang="fr-CA" noProof="0" dirty="0"/>
          </a:p>
          <a:p>
            <a:pPr marL="342900" lvl="2" indent="-342900">
              <a:spcAft>
                <a:spcPts val="0"/>
              </a:spcAft>
              <a:buClr>
                <a:srgbClr val="00B9E4"/>
              </a:buClr>
              <a:buFont typeface="Courier New" panose="02070309020205020404" pitchFamily="49" charset="0"/>
              <a:buChar char="o"/>
            </a:pPr>
            <a:r>
              <a:rPr lang="fr-CA" noProof="0" dirty="0"/>
              <a:t>Si vous avez des questions ou ne savez pas si un document est bien protégé, écrivez à </a:t>
            </a:r>
            <a:r>
              <a:rPr lang="fr-CA" dirty="0">
                <a:solidFill>
                  <a:srgbClr val="047BC1"/>
                </a:solidFill>
                <a:hlinkClick r:id="rId6">
                  <a:extLst>
                    <a:ext uri="{A12FA001-AC4F-418D-AE19-62706E023703}">
                      <ahyp:hlinkClr xmlns:ahyp="http://schemas.microsoft.com/office/drawing/2018/hyperlinkcolor" xmlns="" val="tx"/>
                    </a:ext>
                  </a:extLst>
                </a:hlinkClick>
              </a:rPr>
              <a:t>l’adresse de soutien aux renseignements personnels des Services numériques de Santé Ontario</a:t>
            </a:r>
            <a:r>
              <a:rPr lang="fr-CA" dirty="0">
                <a:solidFill>
                  <a:srgbClr val="047BC1"/>
                </a:solidFill>
              </a:rPr>
              <a:t> </a:t>
            </a:r>
            <a:r>
              <a:rPr lang="fr-CA" noProof="0" dirty="0"/>
              <a:t>avant d’envoyer </a:t>
            </a:r>
            <a:r>
              <a:rPr lang="fr-CA" dirty="0"/>
              <a:t>votre message</a:t>
            </a:r>
            <a:r>
              <a:rPr lang="fr-CA" noProof="0" dirty="0"/>
              <a:t>.</a:t>
            </a:r>
          </a:p>
        </p:txBody>
      </p:sp>
    </p:spTree>
    <p:extLst>
      <p:ext uri="{BB962C8B-B14F-4D97-AF65-F5344CB8AC3E}">
        <p14:creationId xmlns:p14="http://schemas.microsoft.com/office/powerpoint/2010/main" val="2456003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noProof="0" dirty="0">
                <a:solidFill>
                  <a:srgbClr val="00B9E4"/>
                </a:solidFill>
              </a:rPr>
              <a:t>Emplacement des ressources</a:t>
            </a:r>
            <a:endParaRPr lang="fr-CA" noProof="0"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3997018850"/>
              </p:ext>
            </p:extLst>
          </p:nvPr>
        </p:nvGraphicFramePr>
        <p:xfrm>
          <a:off x="561708" y="1700213"/>
          <a:ext cx="8199115" cy="1320800"/>
        </p:xfrm>
        <a:graphic>
          <a:graphicData uri="http://schemas.openxmlformats.org/drawingml/2006/table">
            <a:tbl>
              <a:tblPr firstRow="1">
                <a:tableStyleId>{3B4B98B0-60AC-42C2-AFA5-B58CD77FA1E5}</a:tableStyleId>
              </a:tblPr>
              <a:tblGrid>
                <a:gridCol w="5569126">
                  <a:extLst>
                    <a:ext uri="{9D8B030D-6E8A-4147-A177-3AD203B41FA5}">
                      <a16:colId xmlns:a16="http://schemas.microsoft.com/office/drawing/2014/main" val="3744878497"/>
                    </a:ext>
                  </a:extLst>
                </a:gridCol>
                <a:gridCol w="2629989">
                  <a:extLst>
                    <a:ext uri="{9D8B030D-6E8A-4147-A177-3AD203B41FA5}">
                      <a16:colId xmlns:a16="http://schemas.microsoft.com/office/drawing/2014/main" val="4210915998"/>
                    </a:ext>
                  </a:extLst>
                </a:gridCol>
              </a:tblGrid>
              <a:tr h="370840">
                <a:tc>
                  <a:txBody>
                    <a:bodyPr/>
                    <a:lstStyle/>
                    <a:p>
                      <a:endParaRPr lang="fr-CA" sz="1600" noProof="0" dirty="0">
                        <a:latin typeface="Calibri" panose="020F0502020204030204" pitchFamily="34" charset="0"/>
                        <a:cs typeface="Calibri" panose="020F0502020204030204" pitchFamily="34" charset="0"/>
                      </a:endParaRPr>
                    </a:p>
                  </a:txBody>
                  <a:tcPr>
                    <a:solidFill>
                      <a:schemeClr val="bg1">
                        <a:lumMod val="95000"/>
                      </a:schemeClr>
                    </a:solidFill>
                  </a:tcPr>
                </a:tc>
                <a:tc>
                  <a:txBody>
                    <a:bodyPr/>
                    <a:lstStyle/>
                    <a:p>
                      <a:pPr algn="ctr"/>
                      <a:r>
                        <a:rPr lang="fr-CA" sz="1600" noProof="0" dirty="0">
                          <a:solidFill>
                            <a:srgbClr val="047BC1"/>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xmlns="" val="tx"/>
                              </a:ext>
                            </a:extLst>
                          </a:hlinkClick>
                        </a:rPr>
                        <a:t>Site Web </a:t>
                      </a:r>
                      <a:r>
                        <a:rPr lang="fr-CA" sz="1600" b="1" kern="1200" noProof="0" dirty="0">
                          <a:solidFill>
                            <a:srgbClr val="047BC1"/>
                          </a:solidFill>
                          <a:latin typeface="Calibri" panose="020F0502020204030204" pitchFamily="34" charset="0"/>
                          <a:ea typeface="+mn-ea"/>
                          <a:cs typeface="Calibri" panose="020F0502020204030204" pitchFamily="34" charset="0"/>
                          <a:hlinkClick r:id="rId5">
                            <a:extLst>
                              <a:ext uri="{A12FA001-AC4F-418D-AE19-62706E023703}">
                                <ahyp:hlinkClr xmlns:ahyp="http://schemas.microsoft.com/office/drawing/2018/hyperlinkcolor" xmlns="" val="tx"/>
                              </a:ext>
                            </a:extLst>
                          </a:hlinkClick>
                        </a:rPr>
                        <a:t>de Santé Ontario</a:t>
                      </a:r>
                      <a:endParaRPr lang="fr-CA" sz="1600" b="1" kern="1200" noProof="0" dirty="0">
                        <a:solidFill>
                          <a:srgbClr val="047BC1"/>
                        </a:solidFill>
                        <a:latin typeface="Calibri" panose="020F0502020204030204" pitchFamily="34" charset="0"/>
                        <a:ea typeface="+mn-ea"/>
                        <a:cs typeface="Calibri" panose="020F0502020204030204" pitchFamily="34" charset="0"/>
                      </a:endParaRPr>
                    </a:p>
                  </a:txBody>
                  <a:tcPr marL="18288" marR="18288">
                    <a:solidFill>
                      <a:schemeClr val="bg1">
                        <a:lumMod val="95000"/>
                      </a:schemeClr>
                    </a:solidFill>
                  </a:tcPr>
                </a:tc>
                <a:extLst>
                  <a:ext uri="{0D108BD9-81ED-4DB2-BD59-A6C34878D82A}">
                    <a16:rowId xmlns:a16="http://schemas.microsoft.com/office/drawing/2014/main" val="1538386122"/>
                  </a:ext>
                </a:extLst>
              </a:tr>
              <a:tr h="370840">
                <a:tc>
                  <a:txBody>
                    <a:bodyPr/>
                    <a:lstStyle/>
                    <a:p>
                      <a:r>
                        <a:rPr lang="fr-CA" sz="1600" noProof="0" dirty="0">
                          <a:solidFill>
                            <a:schemeClr val="tx1"/>
                          </a:solidFill>
                          <a:latin typeface="Calibri" panose="020F0502020204030204" pitchFamily="34" charset="0"/>
                          <a:cs typeface="Calibri" panose="020F0502020204030204" pitchFamily="34" charset="0"/>
                        </a:rPr>
                        <a:t>Guide de soutien de </a:t>
                      </a:r>
                      <a:r>
                        <a:rPr lang="fr-CA" sz="1600" noProof="0" dirty="0" err="1">
                          <a:solidFill>
                            <a:schemeClr val="tx1"/>
                          </a:solidFill>
                          <a:latin typeface="Calibri" panose="020F0502020204030204" pitchFamily="34" charset="0"/>
                          <a:cs typeface="Calibri" panose="020F0502020204030204" pitchFamily="34" charset="0"/>
                        </a:rPr>
                        <a:t>ConnexionOntario</a:t>
                      </a:r>
                      <a:endParaRPr lang="fr-CA" sz="1600" noProof="0" dirty="0">
                        <a:solidFill>
                          <a:schemeClr val="tx1"/>
                        </a:solidFill>
                        <a:latin typeface="Calibri" panose="020F0502020204030204" pitchFamily="34" charset="0"/>
                        <a:cs typeface="Calibri" panose="020F0502020204030204" pitchFamily="34" charset="0"/>
                      </a:endParaRPr>
                    </a:p>
                  </a:txBody>
                  <a:tcPr marR="0">
                    <a:lnB w="9525" cap="flat" cmpd="sng" algn="ctr">
                      <a:solidFill>
                        <a:srgbClr val="00B9E4"/>
                      </a:solidFill>
                      <a:prstDash val="solid"/>
                      <a:round/>
                      <a:headEnd type="none" w="med" len="med"/>
                      <a:tailEnd type="none" w="med" len="med"/>
                    </a:lnB>
                    <a:solidFill>
                      <a:schemeClr val="bg1"/>
                    </a:solidFill>
                  </a:tcPr>
                </a:tc>
                <a:tc>
                  <a:txBody>
                    <a:bodyPr/>
                    <a:lstStyle/>
                    <a:p>
                      <a:pPr algn="ctr"/>
                      <a:r>
                        <a:rPr lang="fr-CA" sz="1600" noProof="0" dirty="0">
                          <a:solidFill>
                            <a:schemeClr val="tx1"/>
                          </a:solidFill>
                          <a:latin typeface="Calibri" panose="020F0502020204030204" pitchFamily="34" charset="0"/>
                          <a:cs typeface="Calibri" panose="020F0502020204030204" pitchFamily="34" charset="0"/>
                          <a:sym typeface="Wingdings" panose="05000000000000000000" pitchFamily="2" charset="2"/>
                        </a:rPr>
                        <a:t></a:t>
                      </a:r>
                      <a:endParaRPr lang="fr-CA" sz="1600" noProof="0" dirty="0">
                        <a:solidFill>
                          <a:schemeClr val="tx1"/>
                        </a:solidFill>
                        <a:latin typeface="Calibri" panose="020F0502020204030204" pitchFamily="34" charset="0"/>
                        <a:cs typeface="Calibri" panose="020F0502020204030204" pitchFamily="34" charset="0"/>
                      </a:endParaRPr>
                    </a:p>
                  </a:txBody>
                  <a:tcPr marL="18288" marR="18288">
                    <a:lnB w="9525" cap="flat" cmpd="sng" algn="ctr">
                      <a:solidFill>
                        <a:srgbClr val="00B9E4"/>
                      </a:solidFill>
                      <a:prstDash val="solid"/>
                      <a:round/>
                      <a:headEnd type="none" w="med" len="med"/>
                      <a:tailEnd type="none" w="med" len="med"/>
                    </a:lnB>
                    <a:solidFill>
                      <a:schemeClr val="bg1"/>
                    </a:solidFill>
                  </a:tcPr>
                </a:tc>
                <a:extLst>
                  <a:ext uri="{0D108BD9-81ED-4DB2-BD59-A6C34878D82A}">
                    <a16:rowId xmlns:a16="http://schemas.microsoft.com/office/drawing/2014/main" val="2917530072"/>
                  </a:ext>
                </a:extLst>
              </a:tr>
              <a:tr h="370840">
                <a:tc>
                  <a:txBody>
                    <a:bodyPr/>
                    <a:lstStyle/>
                    <a:p>
                      <a:r>
                        <a:rPr lang="fr-CA" sz="1600" noProof="0" dirty="0">
                          <a:solidFill>
                            <a:schemeClr val="tx1"/>
                          </a:solidFill>
                          <a:latin typeface="Calibri" panose="020F0502020204030204" pitchFamily="34" charset="0"/>
                          <a:cs typeface="Calibri" panose="020F0502020204030204" pitchFamily="34" charset="0"/>
                        </a:rPr>
                        <a:t>Consignes sur le cryptage et la transmission de fichiers de </a:t>
                      </a:r>
                      <a:r>
                        <a:rPr lang="fr-CA" sz="1600" noProof="0" dirty="0" err="1">
                          <a:solidFill>
                            <a:schemeClr val="tx1"/>
                          </a:solidFill>
                          <a:latin typeface="Calibri" panose="020F0502020204030204" pitchFamily="34" charset="0"/>
                          <a:cs typeface="Calibri" panose="020F0502020204030204" pitchFamily="34" charset="0"/>
                        </a:rPr>
                        <a:t>ConnexionOntario</a:t>
                      </a:r>
                      <a:endParaRPr lang="fr-CA" sz="1600" noProof="0" dirty="0">
                        <a:solidFill>
                          <a:schemeClr val="tx1"/>
                        </a:solidFill>
                        <a:latin typeface="Calibri" panose="020F0502020204030204" pitchFamily="34" charset="0"/>
                        <a:cs typeface="Calibri" panose="020F0502020204030204" pitchFamily="34" charset="0"/>
                      </a:endParaRPr>
                    </a:p>
                  </a:txBody>
                  <a:tcPr marR="0">
                    <a:lnT w="9525" cap="flat" cmpd="sng" algn="ctr">
                      <a:solidFill>
                        <a:srgbClr val="00B9E4"/>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noProof="0" dirty="0">
                          <a:solidFill>
                            <a:schemeClr val="tx1"/>
                          </a:solidFill>
                          <a:latin typeface="Calibri" panose="020F0502020204030204" pitchFamily="34" charset="0"/>
                          <a:cs typeface="Calibri" panose="020F0502020204030204" pitchFamily="34" charset="0"/>
                          <a:sym typeface="Wingdings" panose="05000000000000000000" pitchFamily="2" charset="2"/>
                        </a:rPr>
                        <a:t></a:t>
                      </a:r>
                      <a:endParaRPr lang="fr-CA" sz="1600" noProof="0" dirty="0">
                        <a:solidFill>
                          <a:schemeClr val="tx1"/>
                        </a:solidFill>
                        <a:latin typeface="Calibri" panose="020F0502020204030204" pitchFamily="34" charset="0"/>
                        <a:cs typeface="Calibri" panose="020F0502020204030204" pitchFamily="34" charset="0"/>
                      </a:endParaRPr>
                    </a:p>
                  </a:txBody>
                  <a:tcPr marL="18288" marR="18288">
                    <a:lnT w="9525" cap="flat" cmpd="sng" algn="ctr">
                      <a:solidFill>
                        <a:srgbClr val="00B9E4"/>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15568364"/>
                  </a:ext>
                </a:extLst>
              </a:tr>
            </a:tbl>
          </a:graphicData>
        </a:graphic>
      </p:graphicFrame>
    </p:spTree>
    <p:extLst>
      <p:ext uri="{BB962C8B-B14F-4D97-AF65-F5344CB8AC3E}">
        <p14:creationId xmlns:p14="http://schemas.microsoft.com/office/powerpoint/2010/main" val="2327867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3200" dirty="0">
                <a:solidFill>
                  <a:srgbClr val="00B9E4"/>
                </a:solidFill>
              </a:rPr>
              <a:t>Objectifs d’apprentissage</a:t>
            </a:r>
          </a:p>
        </p:txBody>
      </p:sp>
      <p:sp>
        <p:nvSpPr>
          <p:cNvPr id="3" name="Content Placeholder 2"/>
          <p:cNvSpPr>
            <a:spLocks noGrp="1"/>
          </p:cNvSpPr>
          <p:nvPr>
            <p:ph idx="1"/>
            <p:custDataLst>
              <p:tags r:id="rId2"/>
            </p:custDataLst>
          </p:nvPr>
        </p:nvSpPr>
        <p:spPr>
          <a:xfrm>
            <a:off x="564159" y="1353361"/>
            <a:ext cx="8124095" cy="2644539"/>
          </a:xfrm>
        </p:spPr>
        <p:txBody>
          <a:bodyPr/>
          <a:lstStyle/>
          <a:p>
            <a:pPr marL="0" indent="0">
              <a:spcBef>
                <a:spcPts val="0"/>
              </a:spcBef>
              <a:spcAft>
                <a:spcPts val="800"/>
              </a:spcAft>
              <a:buClr>
                <a:srgbClr val="00B9E4"/>
              </a:buClr>
              <a:buNone/>
              <a:tabLst>
                <a:tab pos="7772400" algn="r"/>
              </a:tabLst>
            </a:pPr>
            <a:r>
              <a:rPr lang="fr-CA" sz="2000" dirty="0"/>
              <a:t>À la fin de cette formation, vous :</a:t>
            </a:r>
            <a:endParaRPr lang="fr-CA" sz="2000" noProof="0" dirty="0"/>
          </a:p>
          <a:p>
            <a:pPr marL="457200" indent="-457200">
              <a:spcBef>
                <a:spcPts val="0"/>
              </a:spcBef>
              <a:buClr>
                <a:srgbClr val="00B9E4"/>
              </a:buClr>
              <a:buFont typeface="+mj-lt"/>
              <a:buAutoNum type="arabicPeriod"/>
              <a:tabLst>
                <a:tab pos="7772400" algn="r"/>
              </a:tabLst>
            </a:pPr>
            <a:r>
              <a:rPr lang="fr-CA" sz="2000" noProof="0" dirty="0"/>
              <a:t>comprendrez le rôle et les responsabilités associés à la prestation de soutien pour </a:t>
            </a:r>
            <a:r>
              <a:rPr lang="fr-CA" sz="2000" noProof="0" dirty="0" err="1"/>
              <a:t>ConnexionOntario</a:t>
            </a:r>
            <a:r>
              <a:rPr lang="fr-CA" sz="2000" noProof="0" dirty="0"/>
              <a:t> et aux communications avec les ressources internes;</a:t>
            </a:r>
            <a:endParaRPr lang="fr-CA" sz="2000" noProof="0" dirty="0">
              <a:solidFill>
                <a:srgbClr val="808000"/>
              </a:solidFill>
            </a:endParaRPr>
          </a:p>
          <a:p>
            <a:pPr marL="457200" indent="-457200">
              <a:spcBef>
                <a:spcPts val="1000"/>
              </a:spcBef>
              <a:buClr>
                <a:srgbClr val="00B9E4"/>
              </a:buClr>
              <a:buFont typeface="+mj-lt"/>
              <a:buAutoNum type="arabicPeriod"/>
              <a:tabLst>
                <a:tab pos="7772400" algn="r"/>
              </a:tabLst>
            </a:pPr>
            <a:r>
              <a:rPr lang="fr-CA" sz="2000" noProof="0" dirty="0"/>
              <a:t>comprendrez le processus de dépannage </a:t>
            </a:r>
            <a:r>
              <a:rPr lang="fr-CA" sz="2000" dirty="0"/>
              <a:t>initial </a:t>
            </a:r>
            <a:r>
              <a:rPr lang="fr-CA" sz="2000" noProof="0" dirty="0"/>
              <a:t>et </a:t>
            </a:r>
            <a:r>
              <a:rPr lang="fr-CA" sz="2000" dirty="0"/>
              <a:t>les mécanismes d’enclanchement du </a:t>
            </a:r>
            <a:r>
              <a:rPr lang="fr-CA" sz="2000" noProof="0" dirty="0"/>
              <a:t>soutien de second niveau;</a:t>
            </a:r>
          </a:p>
          <a:p>
            <a:pPr marL="457200" indent="-457200">
              <a:spcBef>
                <a:spcPts val="1000"/>
              </a:spcBef>
              <a:buClr>
                <a:srgbClr val="00B9E4"/>
              </a:buClr>
              <a:buFont typeface="+mj-lt"/>
              <a:buAutoNum type="arabicPeriod"/>
              <a:tabLst>
                <a:tab pos="7772400" algn="r"/>
              </a:tabLst>
            </a:pPr>
            <a:r>
              <a:rPr lang="fr-CA" sz="2000" noProof="0" dirty="0"/>
              <a:t>saurez où trouver des coordonnées de soutien et de la documentation.</a:t>
            </a:r>
          </a:p>
        </p:txBody>
      </p:sp>
    </p:spTree>
    <p:extLst>
      <p:ext uri="{BB962C8B-B14F-4D97-AF65-F5344CB8AC3E}">
        <p14:creationId xmlns:p14="http://schemas.microsoft.com/office/powerpoint/2010/main" val="2862590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80851"/>
            <a:ext cx="8462682" cy="1165909"/>
          </a:xfrm>
        </p:spPr>
        <p:txBody>
          <a:bodyPr/>
          <a:lstStyle/>
          <a:p>
            <a:r>
              <a:rPr lang="fr-CA" sz="3200" noProof="0" dirty="0">
                <a:solidFill>
                  <a:srgbClr val="00B9E4"/>
                </a:solidFill>
              </a:rPr>
              <a:t>Rôles et </a:t>
            </a:r>
            <a:r>
              <a:rPr lang="fr-CA" sz="3200" dirty="0">
                <a:solidFill>
                  <a:srgbClr val="00B9E4"/>
                </a:solidFill>
              </a:rPr>
              <a:t>responsabilités du service de dépannage</a:t>
            </a:r>
          </a:p>
        </p:txBody>
      </p:sp>
      <p:sp>
        <p:nvSpPr>
          <p:cNvPr id="3" name="Content Placeholder 2"/>
          <p:cNvSpPr>
            <a:spLocks noGrp="1"/>
          </p:cNvSpPr>
          <p:nvPr>
            <p:ph idx="1"/>
            <p:custDataLst>
              <p:tags r:id="rId2"/>
            </p:custDataLst>
          </p:nvPr>
        </p:nvSpPr>
        <p:spPr>
          <a:xfrm>
            <a:off x="457200" y="1338845"/>
            <a:ext cx="8229600" cy="4522024"/>
          </a:xfrm>
        </p:spPr>
        <p:txBody>
          <a:bodyPr/>
          <a:lstStyle/>
          <a:p>
            <a:pPr>
              <a:buClr>
                <a:srgbClr val="00B9E4"/>
              </a:buClr>
              <a:buFont typeface="Courier New" panose="02070309020205020404" pitchFamily="49" charset="0"/>
              <a:buChar char="o"/>
            </a:pPr>
            <a:r>
              <a:rPr lang="fr-CA" sz="2000" noProof="0" dirty="0"/>
              <a:t>Avant de signaler un problème au service de dépannage de Santé Ontario, prenez les mesures initiales suivantes :</a:t>
            </a:r>
          </a:p>
          <a:p>
            <a:pPr lvl="1">
              <a:spcBef>
                <a:spcPts val="1000"/>
              </a:spcBef>
              <a:buClr>
                <a:srgbClr val="00B9E4"/>
              </a:buClr>
            </a:pPr>
            <a:r>
              <a:rPr lang="fr-CA" sz="1800" noProof="0" dirty="0"/>
              <a:t>Soutien de premier niveau </a:t>
            </a:r>
            <a:r>
              <a:rPr lang="fr-CA" sz="1800" dirty="0"/>
              <a:t>aux cliniciens </a:t>
            </a:r>
            <a:r>
              <a:rPr lang="fr-CA" sz="1800" noProof="0" dirty="0"/>
              <a:t> : enregistrement des appels et demande d’aide au service de dépannage de Santé Ontario au besoin</a:t>
            </a:r>
          </a:p>
          <a:p>
            <a:pPr lvl="1">
              <a:spcBef>
                <a:spcPts val="1000"/>
              </a:spcBef>
              <a:buClr>
                <a:srgbClr val="00B9E4"/>
              </a:buClr>
            </a:pPr>
            <a:r>
              <a:rPr lang="fr-CA" sz="1800" noProof="0" dirty="0"/>
              <a:t>Surveillance et résolution des problèmes des clients locaux</a:t>
            </a:r>
          </a:p>
          <a:p>
            <a:pPr lvl="1">
              <a:buClr>
                <a:srgbClr val="00B9E4"/>
              </a:buClr>
            </a:pPr>
            <a:r>
              <a:rPr lang="fr-CA" sz="1800" noProof="0" dirty="0"/>
              <a:t>Réparation des postes de travail et des appareils pris en charge</a:t>
            </a:r>
          </a:p>
          <a:p>
            <a:pPr lvl="1">
              <a:buClr>
                <a:srgbClr val="00B9E4"/>
              </a:buClr>
            </a:pPr>
            <a:r>
              <a:rPr lang="fr-CA" sz="1800" noProof="0" dirty="0"/>
              <a:t>Résolution des problèmes</a:t>
            </a:r>
            <a:r>
              <a:rPr lang="fr-CA" sz="1800" dirty="0"/>
              <a:t> d’accès locaux, p. ex., réinitialisation de mots de passe</a:t>
            </a:r>
            <a:endParaRPr lang="fr-CA" sz="1800" noProof="0" dirty="0"/>
          </a:p>
          <a:p>
            <a:pPr lvl="1">
              <a:buClr>
                <a:srgbClr val="00B9E4"/>
              </a:buClr>
            </a:pPr>
            <a:r>
              <a:rPr lang="fr-CA" sz="1800" noProof="0" dirty="0"/>
              <a:t>Administration locale des utilisateurs</a:t>
            </a:r>
          </a:p>
          <a:p>
            <a:pPr lvl="1">
              <a:buClr>
                <a:srgbClr val="00B9E4"/>
              </a:buClr>
            </a:pPr>
            <a:r>
              <a:rPr lang="fr-CA" sz="1800" noProof="0" dirty="0"/>
              <a:t>Répartition opportune des avis </a:t>
            </a:r>
            <a:r>
              <a:rPr lang="fr-CA" sz="1800" i="1" noProof="0" dirty="0"/>
              <a:t>Codes on the Fly</a:t>
            </a:r>
            <a:r>
              <a:rPr lang="fr-CA" sz="1800" noProof="0" dirty="0"/>
              <a:t> au personnel attitré afin que les documents soient mis en correspondance et répertoriés </a:t>
            </a:r>
            <a:r>
              <a:rPr lang="fr-CA" sz="1800" dirty="0"/>
              <a:t>dans le </a:t>
            </a:r>
            <a:r>
              <a:rPr lang="fr-CA" sz="1800" dirty="0" err="1"/>
              <a:t>visualiseur</a:t>
            </a:r>
            <a:r>
              <a:rPr lang="fr-CA" sz="1800" dirty="0"/>
              <a:t> clinique</a:t>
            </a:r>
            <a:endParaRPr lang="fr-CA" sz="1800" noProof="0" dirty="0"/>
          </a:p>
        </p:txBody>
      </p:sp>
    </p:spTree>
    <p:extLst>
      <p:ext uri="{BB962C8B-B14F-4D97-AF65-F5344CB8AC3E}">
        <p14:creationId xmlns:p14="http://schemas.microsoft.com/office/powerpoint/2010/main" val="1199763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9" y="180851"/>
            <a:ext cx="8226426" cy="1165909"/>
          </a:xfrm>
        </p:spPr>
        <p:txBody>
          <a:bodyPr/>
          <a:lstStyle/>
          <a:p>
            <a:r>
              <a:rPr lang="fr-CA" sz="3200" noProof="0" dirty="0">
                <a:solidFill>
                  <a:srgbClr val="00B9E4"/>
                </a:solidFill>
              </a:rPr>
              <a:t>Périodes de maintenance </a:t>
            </a:r>
            <a:r>
              <a:rPr lang="fr-CA" sz="3200" dirty="0">
                <a:solidFill>
                  <a:srgbClr val="00B9E4"/>
                </a:solidFill>
              </a:rPr>
              <a:t>de </a:t>
            </a:r>
            <a:r>
              <a:rPr lang="fr-CA" sz="3200" dirty="0" err="1">
                <a:solidFill>
                  <a:srgbClr val="00B9E4"/>
                </a:solidFill>
              </a:rPr>
              <a:t>ConnexionOntario</a:t>
            </a:r>
            <a:endParaRPr lang="fr-CA" sz="3200" dirty="0">
              <a:solidFill>
                <a:srgbClr val="00B9E4"/>
              </a:solidFill>
            </a:endParaRPr>
          </a:p>
        </p:txBody>
      </p:sp>
      <p:sp>
        <p:nvSpPr>
          <p:cNvPr id="3" name="Content Placeholder 2"/>
          <p:cNvSpPr>
            <a:spLocks noGrp="1"/>
          </p:cNvSpPr>
          <p:nvPr>
            <p:ph idx="1"/>
            <p:custDataLst>
              <p:tags r:id="rId2"/>
            </p:custDataLst>
          </p:nvPr>
        </p:nvSpPr>
        <p:spPr>
          <a:xfrm>
            <a:off x="454024" y="1346760"/>
            <a:ext cx="8304493" cy="839192"/>
          </a:xfrm>
        </p:spPr>
        <p:txBody>
          <a:bodyPr/>
          <a:lstStyle/>
          <a:p>
            <a:pPr>
              <a:buFont typeface="Courier New" panose="02070309020205020404" pitchFamily="49" charset="0"/>
              <a:buChar char="o"/>
            </a:pPr>
            <a:r>
              <a:rPr lang="fr-CA" sz="2000" dirty="0"/>
              <a:t>La maintenance du </a:t>
            </a:r>
            <a:r>
              <a:rPr lang="fr-CA" sz="2000" dirty="0" err="1"/>
              <a:t>visualiseur</a:t>
            </a:r>
            <a:r>
              <a:rPr lang="fr-CA" sz="2000" dirty="0"/>
              <a:t> clinique de </a:t>
            </a:r>
            <a:r>
              <a:rPr lang="fr-CA" sz="2000" dirty="0" err="1"/>
              <a:t>ConnexionOntario</a:t>
            </a:r>
            <a:r>
              <a:rPr lang="fr-CA" sz="2000" dirty="0"/>
              <a:t> (mises à jour d’applications et de l’antivirus et correctifs du système d’exploitation) a lieu :</a:t>
            </a:r>
            <a:endParaRPr lang="fr-CA" sz="2000" noProof="0" dirty="0"/>
          </a:p>
        </p:txBody>
      </p:sp>
      <p:sp>
        <p:nvSpPr>
          <p:cNvPr id="4" name="Content Placeholder 2"/>
          <p:cNvSpPr txBox="1">
            <a:spLocks/>
          </p:cNvSpPr>
          <p:nvPr>
            <p:custDataLst>
              <p:tags r:id="rId3"/>
            </p:custDataLst>
          </p:nvPr>
        </p:nvSpPr>
        <p:spPr bwMode="auto">
          <a:xfrm>
            <a:off x="454025" y="3510069"/>
            <a:ext cx="8229600" cy="2135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a:lnSpc>
                <a:spcPct val="90000"/>
              </a:lnSpc>
              <a:spcBef>
                <a:spcPts val="0"/>
              </a:spcBef>
              <a:spcAft>
                <a:spcPct val="50000"/>
              </a:spcAft>
              <a:buClr>
                <a:srgbClr val="00B9E4"/>
              </a:buClr>
              <a:buFont typeface="Courier New" panose="02070309020205020404" pitchFamily="49" charset="0"/>
              <a:buChar char="o"/>
            </a:pPr>
            <a:r>
              <a:rPr lang="fr-CA" sz="2000" u="none" dirty="0"/>
              <a:t>Pendant la maintenance, le </a:t>
            </a:r>
            <a:r>
              <a:rPr lang="fr-CA" sz="2000" u="none" dirty="0" err="1"/>
              <a:t>visualiseur</a:t>
            </a:r>
            <a:r>
              <a:rPr lang="fr-CA" sz="2000" u="none" dirty="0"/>
              <a:t> clinique de </a:t>
            </a:r>
            <a:r>
              <a:rPr lang="fr-CA" sz="2000" u="none" dirty="0" err="1"/>
              <a:t>ConnexionOntario</a:t>
            </a:r>
            <a:r>
              <a:rPr lang="fr-CA" sz="2000" u="none" dirty="0"/>
              <a:t> est inaccessible. </a:t>
            </a:r>
          </a:p>
          <a:p>
            <a:pPr>
              <a:lnSpc>
                <a:spcPct val="90000"/>
              </a:lnSpc>
              <a:spcBef>
                <a:spcPts val="0"/>
              </a:spcBef>
              <a:spcAft>
                <a:spcPct val="50000"/>
              </a:spcAft>
              <a:buClr>
                <a:srgbClr val="00B9E4"/>
              </a:buClr>
              <a:buFont typeface="Courier New" panose="02070309020205020404" pitchFamily="49" charset="0"/>
              <a:buChar char="o"/>
            </a:pPr>
            <a:r>
              <a:rPr lang="fr-CA" sz="2000" u="none" dirty="0"/>
              <a:t>La personne-ressource de chaque service de dépannage est avisée en cas d’interruption de service prévue ou imprévue.</a:t>
            </a:r>
          </a:p>
          <a:p>
            <a:pPr>
              <a:lnSpc>
                <a:spcPct val="90000"/>
              </a:lnSpc>
              <a:spcBef>
                <a:spcPts val="0"/>
              </a:spcBef>
              <a:spcAft>
                <a:spcPct val="50000"/>
              </a:spcAft>
              <a:buClr>
                <a:srgbClr val="00B9E4"/>
              </a:buClr>
              <a:buFont typeface="Courier New" panose="02070309020205020404" pitchFamily="49" charset="0"/>
              <a:buChar char="o"/>
            </a:pPr>
            <a:r>
              <a:rPr lang="fr-CA" sz="2000" u="none" dirty="0"/>
              <a:t>Si la personne-ressource de votre organisation change, vous devez en avertir le service de dépannage de Santé Ontario.</a:t>
            </a:r>
          </a:p>
        </p:txBody>
      </p:sp>
      <p:graphicFrame>
        <p:nvGraphicFramePr>
          <p:cNvPr id="9" name="Table 8"/>
          <p:cNvGraphicFramePr>
            <a:graphicFrameLocks noGrp="1"/>
          </p:cNvGraphicFramePr>
          <p:nvPr>
            <p:custDataLst>
              <p:tags r:id="rId4"/>
            </p:custDataLst>
            <p:extLst>
              <p:ext uri="{D42A27DB-BD31-4B8C-83A1-F6EECF244321}">
                <p14:modId xmlns:p14="http://schemas.microsoft.com/office/powerpoint/2010/main" val="875078787"/>
              </p:ext>
            </p:extLst>
          </p:nvPr>
        </p:nvGraphicFramePr>
        <p:xfrm>
          <a:off x="906587" y="2422766"/>
          <a:ext cx="7541846" cy="844062"/>
        </p:xfrm>
        <a:graphic>
          <a:graphicData uri="http://schemas.openxmlformats.org/drawingml/2006/table">
            <a:tbl>
              <a:tblPr/>
              <a:tblGrid>
                <a:gridCol w="7541846">
                  <a:extLst>
                    <a:ext uri="{9D8B030D-6E8A-4147-A177-3AD203B41FA5}">
                      <a16:colId xmlns:a16="http://schemas.microsoft.com/office/drawing/2014/main" val="3551254857"/>
                    </a:ext>
                  </a:extLst>
                </a:gridCol>
              </a:tblGrid>
              <a:tr h="844062">
                <a:tc>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kumimoji="0" lang="fr-CA" sz="3200" b="0" i="0" u="none" strike="noStrike" kern="0" cap="none" spc="0" normalizeH="0" baseline="0" noProof="0" dirty="0">
                          <a:ln>
                            <a:noFill/>
                          </a:ln>
                          <a:solidFill>
                            <a:schemeClr val="tx1">
                              <a:lumMod val="95000"/>
                              <a:lumOff val="5000"/>
                            </a:schemeClr>
                          </a:solidFill>
                          <a:effectLst/>
                          <a:uLnTx/>
                          <a:uFillTx/>
                          <a:latin typeface="Calibri" panose="020F0502020204030204" pitchFamily="34" charset="0"/>
                          <a:ea typeface="MS PGothic" panose="020B0600070205080204" pitchFamily="34" charset="-128"/>
                          <a:cs typeface="Calibri" panose="020F0502020204030204" pitchFamily="34" charset="0"/>
                        </a:rPr>
                        <a:t>le dimanche, entre minuit et 6 h.</a:t>
                      </a:r>
                      <a:endParaRPr lang="fr-CA" sz="1400" b="0" noProof="0" dirty="0">
                        <a:solidFill>
                          <a:schemeClr val="tx1">
                            <a:lumMod val="95000"/>
                            <a:lumOff val="5000"/>
                          </a:schemeClr>
                        </a:solidFill>
                      </a:endParaRPr>
                    </a:p>
                  </a:txBody>
                  <a:tcPr anchor="ctr">
                    <a:lnL w="28575" cmpd="sng">
                      <a:noFill/>
                      <a:prstDash val="solid"/>
                    </a:lnL>
                    <a:lnR w="28575" cmpd="sng">
                      <a:noFill/>
                      <a:prstDash val="solid"/>
                    </a:lnR>
                    <a:lnT w="28575" cmpd="sng">
                      <a:solidFill>
                        <a:srgbClr val="00B2E3"/>
                      </a:solidFill>
                      <a:prstDash val="solid"/>
                    </a:lnT>
                    <a:lnB w="28575" cmpd="sng">
                      <a:solidFill>
                        <a:srgbClr val="00B2E3"/>
                      </a:solidFill>
                      <a:prstDash val="solid"/>
                    </a:lnB>
                  </a:tcPr>
                </a:tc>
                <a:extLst>
                  <a:ext uri="{0D108BD9-81ED-4DB2-BD59-A6C34878D82A}">
                    <a16:rowId xmlns:a16="http://schemas.microsoft.com/office/drawing/2014/main" val="286300735"/>
                  </a:ext>
                </a:extLst>
              </a:tr>
            </a:tbl>
          </a:graphicData>
        </a:graphic>
      </p:graphicFrame>
    </p:spTree>
    <p:extLst>
      <p:ext uri="{BB962C8B-B14F-4D97-AF65-F5344CB8AC3E}">
        <p14:creationId xmlns:p14="http://schemas.microsoft.com/office/powerpoint/2010/main" val="165187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9" y="120151"/>
            <a:ext cx="8536193" cy="1165909"/>
          </a:xfrm>
        </p:spPr>
        <p:txBody>
          <a:bodyPr/>
          <a:lstStyle/>
          <a:p>
            <a:r>
              <a:rPr lang="fr-CA" sz="3200" dirty="0">
                <a:solidFill>
                  <a:srgbClr val="00B9E4"/>
                </a:solidFill>
              </a:rPr>
              <a:t>Organisations contributrices</a:t>
            </a:r>
            <a:r>
              <a:rPr lang="fr-CA" sz="3200" noProof="0" dirty="0">
                <a:solidFill>
                  <a:srgbClr val="00B9E4"/>
                </a:solidFill>
              </a:rPr>
              <a:t/>
            </a:r>
            <a:br>
              <a:rPr lang="fr-CA" sz="3200" noProof="0" dirty="0">
                <a:solidFill>
                  <a:srgbClr val="00B9E4"/>
                </a:solidFill>
              </a:rPr>
            </a:br>
            <a:r>
              <a:rPr lang="fr-CA" sz="2400" b="0" noProof="0" dirty="0">
                <a:solidFill>
                  <a:srgbClr val="00B2E3"/>
                </a:solidFill>
              </a:rPr>
              <a:t>Autres responsabilités du service de </a:t>
            </a:r>
            <a:r>
              <a:rPr lang="fr-CA" sz="2400" b="0" dirty="0">
                <a:solidFill>
                  <a:srgbClr val="00B2E3"/>
                </a:solidFill>
              </a:rPr>
              <a:t>dépannage des organisations</a:t>
            </a:r>
          </a:p>
        </p:txBody>
      </p:sp>
      <p:sp>
        <p:nvSpPr>
          <p:cNvPr id="3" name="Content Placeholder 2"/>
          <p:cNvSpPr>
            <a:spLocks noGrp="1"/>
          </p:cNvSpPr>
          <p:nvPr>
            <p:ph idx="1"/>
            <p:custDataLst>
              <p:tags r:id="rId2"/>
            </p:custDataLst>
          </p:nvPr>
        </p:nvSpPr>
        <p:spPr>
          <a:xfrm>
            <a:off x="457200" y="1351641"/>
            <a:ext cx="8229600" cy="4077136"/>
          </a:xfrm>
        </p:spPr>
        <p:txBody>
          <a:bodyPr/>
          <a:lstStyle/>
          <a:p>
            <a:pPr>
              <a:spcBef>
                <a:spcPts val="0"/>
              </a:spcBef>
              <a:buClr>
                <a:srgbClr val="00B9E4"/>
              </a:buClr>
              <a:buFont typeface="Courier New" panose="02070309020205020404" pitchFamily="49" charset="0"/>
              <a:buChar char="o"/>
            </a:pPr>
            <a:r>
              <a:rPr lang="fr-CA" sz="2000" noProof="0" dirty="0"/>
              <a:t>S’occuper de la maintenance, du soutien et des communications, p. ex. :</a:t>
            </a:r>
          </a:p>
          <a:p>
            <a:pPr lvl="1">
              <a:spcBef>
                <a:spcPts val="1000"/>
              </a:spcBef>
              <a:buClr>
                <a:srgbClr val="00B9E4"/>
              </a:buClr>
            </a:pPr>
            <a:r>
              <a:rPr lang="fr-CA" sz="1800" dirty="0"/>
              <a:t>Informer les experts en la matière de l’organisation des interruptions de service prévues et imprévues qui affectent l’accès à </a:t>
            </a:r>
            <a:r>
              <a:rPr lang="fr-CA" sz="1800" dirty="0" err="1"/>
              <a:t>ConnexionOntario</a:t>
            </a:r>
            <a:r>
              <a:rPr lang="fr-CA" sz="1800" dirty="0"/>
              <a:t> ou le fonctionnement des sources de données.</a:t>
            </a:r>
            <a:endParaRPr lang="fr-CA" sz="1800" noProof="0" dirty="0"/>
          </a:p>
          <a:p>
            <a:pPr lvl="1">
              <a:buClr>
                <a:srgbClr val="00B9E4"/>
              </a:buClr>
            </a:pPr>
            <a:r>
              <a:rPr lang="fr-CA" sz="1800" noProof="0" dirty="0"/>
              <a:t>Informer </a:t>
            </a:r>
            <a:r>
              <a:rPr lang="fr-CA" sz="1800" dirty="0" err="1"/>
              <a:t>ConnexionOntario</a:t>
            </a:r>
            <a:r>
              <a:rPr lang="fr-CA" sz="1800" dirty="0"/>
              <a:t> des interruptions de service de l’organisation ou des changements à l’infrastructure qui peuvent avoir une incidence sur les services de </a:t>
            </a:r>
            <a:r>
              <a:rPr lang="fr-CA" sz="1800" dirty="0" err="1"/>
              <a:t>ConnexionOntario</a:t>
            </a:r>
            <a:r>
              <a:rPr lang="fr-CA" sz="1800" dirty="0"/>
              <a:t> ou sur l’accès au système (p. ex. fonctionnement des sources de données).</a:t>
            </a:r>
            <a:endParaRPr lang="fr-CA" sz="1800" noProof="0" dirty="0"/>
          </a:p>
          <a:p>
            <a:pPr lvl="1">
              <a:buClr>
                <a:srgbClr val="00B9E4"/>
              </a:buClr>
            </a:pPr>
            <a:r>
              <a:rPr lang="fr-CA" sz="1800" noProof="0" dirty="0"/>
              <a:t>Transmettre les rapports de </a:t>
            </a:r>
            <a:r>
              <a:rPr lang="fr-CA" sz="1800" dirty="0" err="1"/>
              <a:t>ConnexionOntario</a:t>
            </a:r>
            <a:r>
              <a:rPr lang="fr-CA" sz="1800" noProof="0" dirty="0"/>
              <a:t> aux </a:t>
            </a:r>
            <a:r>
              <a:rPr lang="fr-CA" sz="1800" dirty="0"/>
              <a:t>experts en la matière</a:t>
            </a:r>
            <a:r>
              <a:rPr lang="fr-CA" sz="1800" noProof="0" dirty="0"/>
              <a:t> ou aux personnes désignées à l’interne.</a:t>
            </a:r>
          </a:p>
          <a:p>
            <a:pPr lvl="1">
              <a:buClr>
                <a:srgbClr val="00B9E4"/>
              </a:buClr>
            </a:pPr>
            <a:r>
              <a:rPr lang="fr-CA" sz="1800" noProof="0" dirty="0"/>
              <a:t>Gérer le renouvellement des certificats de sécurité et d’infrastructure à clés publiques.</a:t>
            </a:r>
          </a:p>
        </p:txBody>
      </p:sp>
      <p:graphicFrame>
        <p:nvGraphicFramePr>
          <p:cNvPr id="5" name="Table 4"/>
          <p:cNvGraphicFramePr>
            <a:graphicFrameLocks noGrp="1"/>
          </p:cNvGraphicFramePr>
          <p:nvPr>
            <p:custDataLst>
              <p:tags r:id="rId3"/>
            </p:custDataLst>
            <p:extLst>
              <p:ext uri="{D42A27DB-BD31-4B8C-83A1-F6EECF244321}">
                <p14:modId xmlns:p14="http://schemas.microsoft.com/office/powerpoint/2010/main" val="1323093203"/>
              </p:ext>
            </p:extLst>
          </p:nvPr>
        </p:nvGraphicFramePr>
        <p:xfrm>
          <a:off x="560645" y="5385229"/>
          <a:ext cx="8239369" cy="844062"/>
        </p:xfrm>
        <a:graphic>
          <a:graphicData uri="http://schemas.openxmlformats.org/drawingml/2006/table">
            <a:tbl>
              <a:tblPr/>
              <a:tblGrid>
                <a:gridCol w="8239369">
                  <a:extLst>
                    <a:ext uri="{9D8B030D-6E8A-4147-A177-3AD203B41FA5}">
                      <a16:colId xmlns:a16="http://schemas.microsoft.com/office/drawing/2014/main" val="3551254857"/>
                    </a:ext>
                  </a:extLst>
                </a:gridCol>
              </a:tblGrid>
              <a:tr h="844062">
                <a:tc>
                  <a:txBody>
                    <a:bodyPr/>
                    <a:lstStyle/>
                    <a:p>
                      <a:pPr marL="0" indent="0" algn="ctr">
                        <a:spcAft>
                          <a:spcPts val="600"/>
                        </a:spcAft>
                        <a:buNone/>
                      </a:pPr>
                      <a:r>
                        <a:rPr lang="fr-CA" sz="2000" b="0" u="none" noProof="0" dirty="0">
                          <a:solidFill>
                            <a:schemeClr val="tx1"/>
                          </a:solidFill>
                          <a:latin typeface="Calibri" panose="020F0502020204030204" pitchFamily="34" charset="0"/>
                          <a:cs typeface="Calibri" panose="020F0502020204030204" pitchFamily="34" charset="0"/>
                        </a:rPr>
                        <a:t>Consultez le guide de soutien de </a:t>
                      </a:r>
                      <a:r>
                        <a:rPr lang="fr-CA" sz="2000" b="0" u="none" noProof="0" dirty="0" err="1">
                          <a:solidFill>
                            <a:schemeClr val="tx1"/>
                          </a:solidFill>
                          <a:latin typeface="Calibri" panose="020F0502020204030204" pitchFamily="34" charset="0"/>
                          <a:cs typeface="Calibri" panose="020F0502020204030204" pitchFamily="34" charset="0"/>
                        </a:rPr>
                        <a:t>ConnexionOntario</a:t>
                      </a:r>
                      <a:r>
                        <a:rPr lang="fr-CA" sz="2000" b="0" u="none" noProof="0" dirty="0">
                          <a:solidFill>
                            <a:schemeClr val="tx1"/>
                          </a:solidFill>
                          <a:latin typeface="Calibri" panose="020F0502020204030204" pitchFamily="34" charset="0"/>
                          <a:cs typeface="Calibri" panose="020F0502020204030204" pitchFamily="34" charset="0"/>
                        </a:rPr>
                        <a:t> pour voir la liste complète des responsabilités.</a:t>
                      </a:r>
                    </a:p>
                  </a:txBody>
                  <a:tcPr anchor="ctr">
                    <a:lnL w="28575" cmpd="sng">
                      <a:noFill/>
                      <a:prstDash val="solid"/>
                    </a:lnL>
                    <a:lnR w="28575" cmpd="sng">
                      <a:noFill/>
                      <a:prstDash val="solid"/>
                    </a:lnR>
                    <a:lnT w="28575" cmpd="sng">
                      <a:solidFill>
                        <a:srgbClr val="00B2E3"/>
                      </a:solidFill>
                      <a:prstDash val="solid"/>
                    </a:lnT>
                    <a:lnB w="28575" cmpd="sng">
                      <a:solidFill>
                        <a:srgbClr val="00B2E3"/>
                      </a:solidFill>
                      <a:prstDash val="solid"/>
                    </a:lnB>
                  </a:tcPr>
                </a:tc>
                <a:extLst>
                  <a:ext uri="{0D108BD9-81ED-4DB2-BD59-A6C34878D82A}">
                    <a16:rowId xmlns:a16="http://schemas.microsoft.com/office/drawing/2014/main" val="286300735"/>
                  </a:ext>
                </a:extLst>
              </a:tr>
            </a:tbl>
          </a:graphicData>
        </a:graphic>
      </p:graphicFrame>
    </p:spTree>
    <p:extLst>
      <p:ext uri="{BB962C8B-B14F-4D97-AF65-F5344CB8AC3E}">
        <p14:creationId xmlns:p14="http://schemas.microsoft.com/office/powerpoint/2010/main" val="47966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3200" dirty="0">
                <a:solidFill>
                  <a:srgbClr val="00B9E4"/>
                </a:solidFill>
              </a:rPr>
              <a:t>Organisations contributrices</a:t>
            </a:r>
            <a:r>
              <a:rPr lang="fr-CA" sz="3200" noProof="0" dirty="0">
                <a:solidFill>
                  <a:srgbClr val="00B9E4"/>
                </a:solidFill>
              </a:rPr>
              <a:t/>
            </a:r>
            <a:br>
              <a:rPr lang="fr-CA" sz="3200" noProof="0" dirty="0">
                <a:solidFill>
                  <a:srgbClr val="00B9E4"/>
                </a:solidFill>
              </a:rPr>
            </a:br>
            <a:r>
              <a:rPr lang="fr-CA" sz="2400" b="0" noProof="0" dirty="0">
                <a:solidFill>
                  <a:srgbClr val="00B9E4"/>
                </a:solidFill>
              </a:rPr>
              <a:t>Aviser les </a:t>
            </a:r>
            <a:r>
              <a:rPr lang="fr-CA" sz="2400" b="0" dirty="0">
                <a:solidFill>
                  <a:srgbClr val="00B9E4"/>
                </a:solidFill>
              </a:rPr>
              <a:t>experts en qualité des données</a:t>
            </a:r>
          </a:p>
        </p:txBody>
      </p:sp>
      <p:sp>
        <p:nvSpPr>
          <p:cNvPr id="3" name="Content Placeholder 2"/>
          <p:cNvSpPr>
            <a:spLocks noGrp="1"/>
          </p:cNvSpPr>
          <p:nvPr>
            <p:ph idx="1"/>
            <p:custDataLst>
              <p:tags r:id="rId2"/>
            </p:custDataLst>
          </p:nvPr>
        </p:nvSpPr>
        <p:spPr>
          <a:xfrm>
            <a:off x="457200" y="3011739"/>
            <a:ext cx="8561754" cy="3059124"/>
          </a:xfrm>
        </p:spPr>
        <p:txBody>
          <a:bodyPr/>
          <a:lstStyle/>
          <a:p>
            <a:pPr>
              <a:buClr>
                <a:srgbClr val="00B9E4"/>
              </a:buClr>
              <a:buFont typeface="Courier New" panose="02070309020205020404" pitchFamily="49" charset="0"/>
              <a:buChar char="o"/>
            </a:pPr>
            <a:r>
              <a:rPr lang="fr-CA" sz="2000" noProof="0" dirty="0"/>
              <a:t>Envoyé tous les lundis au service de dépannage des organisations, depuis l’adresse </a:t>
            </a:r>
            <a:r>
              <a:rPr lang="fr-CA" sz="2000" dirty="0">
                <a:solidFill>
                  <a:srgbClr val="047BC1"/>
                </a:solidFill>
                <a:hlinkClick r:id="rId6">
                  <a:extLst>
                    <a:ext uri="{A12FA001-AC4F-418D-AE19-62706E023703}">
                      <ahyp:hlinkClr xmlns:ahyp="http://schemas.microsoft.com/office/drawing/2018/hyperlinkcolor" xmlns="" val="tx"/>
                    </a:ext>
                  </a:extLst>
                </a:hlinkClick>
              </a:rPr>
              <a:t>cOntario@one-mail.on.ca</a:t>
            </a:r>
            <a:r>
              <a:rPr lang="fr-CA" sz="2000" noProof="0" dirty="0"/>
              <a:t>, à des fins de résolution.</a:t>
            </a:r>
          </a:p>
          <a:p>
            <a:pPr>
              <a:buClr>
                <a:srgbClr val="00B9E4"/>
              </a:buClr>
              <a:buFont typeface="Courier New" panose="02070309020205020404" pitchFamily="49" charset="0"/>
              <a:buChar char="o"/>
            </a:pPr>
            <a:r>
              <a:rPr lang="fr-CA" sz="2000" dirty="0"/>
              <a:t>Rapport crypté contenant des renseignements personnels sur la santé­; </a:t>
            </a:r>
            <a:r>
              <a:rPr lang="fr-CA" sz="2000" u="sng" dirty="0"/>
              <a:t>ne pas ouvrir.</a:t>
            </a:r>
          </a:p>
          <a:p>
            <a:pPr>
              <a:buClr>
                <a:srgbClr val="00B9E4"/>
              </a:buClr>
              <a:buFont typeface="Courier New" panose="02070309020205020404" pitchFamily="49" charset="0"/>
              <a:buChar char="o"/>
            </a:pPr>
            <a:r>
              <a:rPr lang="fr-CA" sz="2000" noProof="0" dirty="0"/>
              <a:t>Le service de dépannage de votre organisation se charge de le transmettre aux personnes attitrées.</a:t>
            </a:r>
          </a:p>
          <a:p>
            <a:pPr>
              <a:buClr>
                <a:srgbClr val="00B9E4"/>
              </a:buClr>
              <a:buFont typeface="Courier New" panose="02070309020205020404" pitchFamily="49" charset="0"/>
              <a:buChar char="o"/>
            </a:pPr>
            <a:r>
              <a:rPr lang="fr-CA" sz="2000" dirty="0"/>
              <a:t>Les personnes attitrées lisent le rapport, corrigent les erreurs et soumettent de nouveau les messages rejetés.</a:t>
            </a:r>
            <a:endParaRPr lang="fr-CA" sz="2000" noProof="0" dirty="0"/>
          </a:p>
        </p:txBody>
      </p:sp>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947749213"/>
              </p:ext>
            </p:extLst>
          </p:nvPr>
        </p:nvGraphicFramePr>
        <p:xfrm>
          <a:off x="549027" y="1708617"/>
          <a:ext cx="8239369" cy="1121664"/>
        </p:xfrm>
        <a:graphic>
          <a:graphicData uri="http://schemas.openxmlformats.org/drawingml/2006/table">
            <a:tbl>
              <a:tblPr/>
              <a:tblGrid>
                <a:gridCol w="8239369">
                  <a:extLst>
                    <a:ext uri="{9D8B030D-6E8A-4147-A177-3AD203B41FA5}">
                      <a16:colId xmlns:a16="http://schemas.microsoft.com/office/drawing/2014/main" val="3551254857"/>
                    </a:ext>
                  </a:extLst>
                </a:gridCol>
              </a:tblGrid>
              <a:tr h="844062">
                <a:tc>
                  <a:txBody>
                    <a:bodyPr/>
                    <a:lstStyle/>
                    <a:p>
                      <a:pPr marL="0" indent="0">
                        <a:lnSpc>
                          <a:spcPct val="110000"/>
                        </a:lnSpc>
                        <a:buNone/>
                      </a:pPr>
                      <a:r>
                        <a:rPr lang="fr-CA" sz="2000" b="1" noProof="0" dirty="0">
                          <a:solidFill>
                            <a:schemeClr val="tx1"/>
                          </a:solidFill>
                          <a:latin typeface="Calibri" panose="020F0502020204030204" pitchFamily="34" charset="0"/>
                          <a:cs typeface="Calibri" panose="020F0502020204030204" pitchFamily="34" charset="0"/>
                        </a:rPr>
                        <a:t>Rapport </a:t>
                      </a:r>
                      <a:r>
                        <a:rPr lang="fr-CA" sz="2000" b="1" i="1" noProof="0" dirty="0">
                          <a:solidFill>
                            <a:schemeClr val="tx1"/>
                          </a:solidFill>
                          <a:latin typeface="Calibri" panose="020F0502020204030204" pitchFamily="34" charset="0"/>
                          <a:cs typeface="Calibri" panose="020F0502020204030204" pitchFamily="34" charset="0"/>
                        </a:rPr>
                        <a:t>Weekly </a:t>
                      </a:r>
                      <a:r>
                        <a:rPr lang="fr-CA" sz="2000" b="1" i="1" noProof="0" dirty="0" err="1">
                          <a:solidFill>
                            <a:schemeClr val="tx1"/>
                          </a:solidFill>
                          <a:latin typeface="Calibri" panose="020F0502020204030204" pitchFamily="34" charset="0"/>
                          <a:cs typeface="Calibri" panose="020F0502020204030204" pitchFamily="34" charset="0"/>
                        </a:rPr>
                        <a:t>Conformance</a:t>
                      </a:r>
                      <a:r>
                        <a:rPr lang="fr-CA" sz="2000" b="1" i="1" noProof="0" dirty="0">
                          <a:solidFill>
                            <a:schemeClr val="tx1"/>
                          </a:solidFill>
                          <a:latin typeface="Calibri" panose="020F0502020204030204" pitchFamily="34" charset="0"/>
                          <a:cs typeface="Calibri" panose="020F0502020204030204" pitchFamily="34" charset="0"/>
                        </a:rPr>
                        <a:t> </a:t>
                      </a:r>
                      <a:r>
                        <a:rPr lang="fr-CA" sz="2000" b="1" i="1" noProof="0" dirty="0" err="1">
                          <a:solidFill>
                            <a:schemeClr val="tx1"/>
                          </a:solidFill>
                          <a:latin typeface="Calibri" panose="020F0502020204030204" pitchFamily="34" charset="0"/>
                          <a:cs typeface="Calibri" panose="020F0502020204030204" pitchFamily="34" charset="0"/>
                        </a:rPr>
                        <a:t>Errors</a:t>
                      </a:r>
                      <a:endParaRPr lang="fr-CA" sz="2000" b="1" i="1" noProof="0" dirty="0">
                        <a:solidFill>
                          <a:schemeClr val="tx1"/>
                        </a:solidFill>
                        <a:latin typeface="Calibri" panose="020F0502020204030204" pitchFamily="34" charset="0"/>
                        <a:cs typeface="Calibri" panose="020F0502020204030204" pitchFamily="34" charset="0"/>
                      </a:endParaRPr>
                    </a:p>
                    <a:p>
                      <a:pPr marL="0" indent="0">
                        <a:lnSpc>
                          <a:spcPct val="110000"/>
                        </a:lnSpc>
                        <a:buNone/>
                      </a:pPr>
                      <a:r>
                        <a:rPr lang="fr-CA" sz="1800" noProof="0" dirty="0">
                          <a:solidFill>
                            <a:schemeClr val="tx1"/>
                          </a:solidFill>
                          <a:latin typeface="Calibri" panose="020F0502020204030204" pitchFamily="34" charset="0"/>
                          <a:cs typeface="Calibri" panose="020F0502020204030204" pitchFamily="34" charset="0"/>
                        </a:rPr>
                        <a:t>Répertorie toutes les erreurs graves (messages non conformes) survenues dans la dernière semaine.</a:t>
                      </a:r>
                    </a:p>
                  </a:txBody>
                  <a:tcPr marT="91440" marB="91440" anchor="ctr">
                    <a:lnL w="28575" cmpd="sng">
                      <a:noFill/>
                      <a:prstDash val="solid"/>
                    </a:lnL>
                    <a:lnR w="28575" cmpd="sng">
                      <a:noFill/>
                      <a:prstDash val="solid"/>
                    </a:lnR>
                    <a:lnT w="28575" cmpd="sng">
                      <a:solidFill>
                        <a:srgbClr val="00B2E3"/>
                      </a:solidFill>
                      <a:prstDash val="solid"/>
                    </a:lnT>
                    <a:lnB w="28575" cmpd="sng">
                      <a:solidFill>
                        <a:srgbClr val="00B2E3"/>
                      </a:solidFill>
                      <a:prstDash val="solid"/>
                    </a:lnB>
                  </a:tcPr>
                </a:tc>
                <a:extLst>
                  <a:ext uri="{0D108BD9-81ED-4DB2-BD59-A6C34878D82A}">
                    <a16:rowId xmlns:a16="http://schemas.microsoft.com/office/drawing/2014/main" val="286300735"/>
                  </a:ext>
                </a:extLst>
              </a:tr>
            </a:tbl>
          </a:graphicData>
        </a:graphic>
      </p:graphicFrame>
    </p:spTree>
    <p:extLst>
      <p:ext uri="{BB962C8B-B14F-4D97-AF65-F5344CB8AC3E}">
        <p14:creationId xmlns:p14="http://schemas.microsoft.com/office/powerpoint/2010/main" val="953359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2240"/>
            <a:ext cx="7139136" cy="1165909"/>
          </a:xfrm>
        </p:spPr>
        <p:txBody>
          <a:bodyPr/>
          <a:lstStyle/>
          <a:p>
            <a:r>
              <a:rPr lang="fr-CA" sz="3200" dirty="0">
                <a:solidFill>
                  <a:srgbClr val="00B9E4"/>
                </a:solidFill>
              </a:rPr>
              <a:t>Organisations contributrices </a:t>
            </a:r>
            <a:r>
              <a:rPr lang="fr-CA" sz="3200" noProof="0" dirty="0">
                <a:solidFill>
                  <a:srgbClr val="00B9E4"/>
                </a:solidFill>
              </a:rPr>
              <a:t/>
            </a:r>
            <a:br>
              <a:rPr lang="fr-CA" sz="3200" noProof="0" dirty="0">
                <a:solidFill>
                  <a:srgbClr val="00B9E4"/>
                </a:solidFill>
              </a:rPr>
            </a:br>
            <a:r>
              <a:rPr lang="fr-CA" sz="2400" b="0" noProof="0" dirty="0">
                <a:solidFill>
                  <a:srgbClr val="00B9E4"/>
                </a:solidFill>
              </a:rPr>
              <a:t>Aviser les </a:t>
            </a:r>
            <a:r>
              <a:rPr lang="fr-CA" sz="2400" b="0" dirty="0">
                <a:solidFill>
                  <a:srgbClr val="00B9E4"/>
                </a:solidFill>
              </a:rPr>
              <a:t>responsables de la mise en correspondance de la terminologie</a:t>
            </a:r>
          </a:p>
        </p:txBody>
      </p:sp>
      <p:sp>
        <p:nvSpPr>
          <p:cNvPr id="3" name="Content Placeholder 2"/>
          <p:cNvSpPr>
            <a:spLocks noGrp="1"/>
          </p:cNvSpPr>
          <p:nvPr>
            <p:ph idx="1"/>
            <p:custDataLst>
              <p:tags r:id="rId2"/>
            </p:custDataLst>
          </p:nvPr>
        </p:nvSpPr>
        <p:spPr>
          <a:xfrm>
            <a:off x="457200" y="2968437"/>
            <a:ext cx="8339014" cy="2550125"/>
          </a:xfrm>
        </p:spPr>
        <p:txBody>
          <a:bodyPr/>
          <a:lstStyle/>
          <a:p>
            <a:pPr>
              <a:buFont typeface="Courier New" panose="02070309020205020404" pitchFamily="49" charset="0"/>
              <a:buChar char="o"/>
            </a:pPr>
            <a:r>
              <a:rPr lang="fr-CA" sz="1850" noProof="0" dirty="0"/>
              <a:t>Après la mise en service (contributions) :</a:t>
            </a:r>
          </a:p>
          <a:p>
            <a:pPr lvl="1">
              <a:spcBef>
                <a:spcPts val="800"/>
              </a:spcBef>
              <a:buClr>
                <a:srgbClr val="00B9E4"/>
              </a:buClr>
            </a:pPr>
            <a:r>
              <a:rPr lang="fr-CA" sz="1700" dirty="0"/>
              <a:t>Le rapport est acheminé sur une base hebdomadaire, </a:t>
            </a:r>
            <a:r>
              <a:rPr lang="fr-CA" sz="1700" b="1" dirty="0"/>
              <a:t>seulement</a:t>
            </a:r>
            <a:r>
              <a:rPr lang="fr-CA" sz="1700" dirty="0"/>
              <a:t> aux services de dépannage d’organisations qui ont envoyé de nouveaux codes à </a:t>
            </a:r>
            <a:r>
              <a:rPr lang="fr-CA" sz="1700" dirty="0" err="1"/>
              <a:t>ConnexionOntario</a:t>
            </a:r>
            <a:r>
              <a:rPr lang="fr-CA" sz="1700" dirty="0"/>
              <a:t> durant la semaine précédente.</a:t>
            </a:r>
            <a:endParaRPr lang="fr-CA" sz="1700" noProof="0" dirty="0"/>
          </a:p>
          <a:p>
            <a:pPr lvl="1">
              <a:spcBef>
                <a:spcPts val="800"/>
              </a:spcBef>
              <a:buClr>
                <a:srgbClr val="00B9E4"/>
              </a:buClr>
            </a:pPr>
            <a:r>
              <a:rPr lang="fr-CA" sz="1700" noProof="0" dirty="0"/>
              <a:t>Les services de dépannage le transmettent promptement aux personnes concernées, car les fournisseurs de soins de santé n’ont pas toujours accès aux codes non répertoriés pour traiter leurs patients.</a:t>
            </a:r>
          </a:p>
          <a:p>
            <a:pPr lvl="1">
              <a:spcBef>
                <a:spcPts val="800"/>
              </a:spcBef>
              <a:buClr>
                <a:srgbClr val="00B9E4"/>
              </a:buClr>
            </a:pPr>
            <a:r>
              <a:rPr lang="fr-CA" sz="1700" dirty="0"/>
              <a:t>Les personnes concernées consultent la feuille de travail, mettent les codes en correspondance et se rapportent au service de dépannage de Santé Ontario.</a:t>
            </a:r>
            <a:endParaRPr lang="fr-CA" sz="1700" noProof="0" dirty="0"/>
          </a:p>
          <a:p>
            <a:pPr lvl="1">
              <a:spcBef>
                <a:spcPts val="800"/>
              </a:spcBef>
              <a:buClr>
                <a:srgbClr val="00B9E4"/>
              </a:buClr>
            </a:pPr>
            <a:r>
              <a:rPr lang="fr-CA" sz="1700" noProof="0" dirty="0"/>
              <a:t>Les codes créés de </a:t>
            </a:r>
            <a:r>
              <a:rPr lang="fr-CA" sz="1700" dirty="0"/>
              <a:t>manière proactive </a:t>
            </a:r>
            <a:r>
              <a:rPr lang="fr-CA" sz="1700" noProof="0" dirty="0"/>
              <a:t>doivent être consignés au bas de la feuille de travail, surlignés, puis envoyés au </a:t>
            </a:r>
            <a:r>
              <a:rPr lang="fr-CA" sz="1700" dirty="0"/>
              <a:t>service de dépannage de Santé Ontario.</a:t>
            </a:r>
            <a:endParaRPr lang="fr-CA" sz="1700" noProof="0" dirty="0"/>
          </a:p>
          <a:p>
            <a:pPr marL="0" indent="0">
              <a:buNone/>
            </a:pPr>
            <a:endParaRPr lang="fr-CA" noProof="0" dirty="0"/>
          </a:p>
        </p:txBody>
      </p:sp>
      <p:graphicFrame>
        <p:nvGraphicFramePr>
          <p:cNvPr id="4" name="Table 3"/>
          <p:cNvGraphicFramePr>
            <a:graphicFrameLocks noGrp="1"/>
          </p:cNvGraphicFramePr>
          <p:nvPr>
            <p:custDataLst>
              <p:tags r:id="rId3"/>
            </p:custDataLst>
            <p:extLst>
              <p:ext uri="{D42A27DB-BD31-4B8C-83A1-F6EECF244321}">
                <p14:modId xmlns:p14="http://schemas.microsoft.com/office/powerpoint/2010/main" val="3460066786"/>
              </p:ext>
            </p:extLst>
          </p:nvPr>
        </p:nvGraphicFramePr>
        <p:xfrm>
          <a:off x="556845" y="1463849"/>
          <a:ext cx="8239369" cy="1356360"/>
        </p:xfrm>
        <a:graphic>
          <a:graphicData uri="http://schemas.openxmlformats.org/drawingml/2006/table">
            <a:tbl>
              <a:tblPr/>
              <a:tblGrid>
                <a:gridCol w="8239369">
                  <a:extLst>
                    <a:ext uri="{9D8B030D-6E8A-4147-A177-3AD203B41FA5}">
                      <a16:colId xmlns:a16="http://schemas.microsoft.com/office/drawing/2014/main" val="3551254857"/>
                    </a:ext>
                  </a:extLst>
                </a:gridCol>
              </a:tblGrid>
              <a:tr h="811152">
                <a:tc>
                  <a:txBody>
                    <a:bodyPr/>
                    <a:lstStyle/>
                    <a:p>
                      <a:pPr marL="0" indent="0">
                        <a:lnSpc>
                          <a:spcPct val="110000"/>
                        </a:lnSpc>
                        <a:buNone/>
                      </a:pPr>
                      <a:r>
                        <a:rPr lang="fr-CA" sz="1900" b="1" noProof="0" dirty="0">
                          <a:solidFill>
                            <a:schemeClr val="tx1"/>
                          </a:solidFill>
                          <a:latin typeface="Calibri" panose="020F0502020204030204" pitchFamily="34" charset="0"/>
                          <a:cs typeface="Calibri" panose="020F0502020204030204" pitchFamily="34" charset="0"/>
                        </a:rPr>
                        <a:t>Rapport </a:t>
                      </a:r>
                      <a:r>
                        <a:rPr lang="fr-CA" sz="1900" b="1" i="1" noProof="0" dirty="0">
                          <a:solidFill>
                            <a:schemeClr val="tx1"/>
                          </a:solidFill>
                          <a:latin typeface="Calibri" panose="020F0502020204030204" pitchFamily="34" charset="0"/>
                          <a:cs typeface="Calibri" panose="020F0502020204030204" pitchFamily="34" charset="0"/>
                        </a:rPr>
                        <a:t>Codes on the Fly</a:t>
                      </a:r>
                    </a:p>
                    <a:p>
                      <a:pPr marL="0" indent="0">
                        <a:lnSpc>
                          <a:spcPct val="110000"/>
                        </a:lnSpc>
                        <a:buNone/>
                      </a:pPr>
                      <a:r>
                        <a:rPr lang="fr-CA" sz="1700" noProof="0" dirty="0">
                          <a:solidFill>
                            <a:schemeClr val="tx1"/>
                          </a:solidFill>
                          <a:latin typeface="Calibri" panose="020F0502020204030204" pitchFamily="34" charset="0"/>
                          <a:cs typeface="Calibri" panose="020F0502020204030204" pitchFamily="34" charset="0"/>
                        </a:rPr>
                        <a:t>Feuille de travail de mise en correspondance de la terminologie qui répertorie toutes les correspondances existantes et, au bas de la liste, les nouveaux codes non répertoriés de votre </a:t>
                      </a:r>
                      <a:r>
                        <a:rPr lang="fr-CA" sz="1700" noProof="0" dirty="0" smtClean="0">
                          <a:solidFill>
                            <a:schemeClr val="tx1"/>
                          </a:solidFill>
                          <a:latin typeface="Calibri" panose="020F0502020204030204" pitchFamily="34" charset="0"/>
                          <a:cs typeface="Calibri" panose="020F0502020204030204" pitchFamily="34" charset="0"/>
                        </a:rPr>
                        <a:t>organisation. </a:t>
                      </a:r>
                      <a:endParaRPr lang="fr-CA" sz="1700" noProof="0" dirty="0">
                        <a:solidFill>
                          <a:schemeClr val="tx1"/>
                        </a:solidFill>
                        <a:latin typeface="Calibri" panose="020F0502020204030204" pitchFamily="34" charset="0"/>
                        <a:cs typeface="Calibri" panose="020F0502020204030204" pitchFamily="34" charset="0"/>
                      </a:endParaRPr>
                    </a:p>
                  </a:txBody>
                  <a:tcPr marT="91440" marB="91440" anchor="ctr">
                    <a:lnL w="28575" cmpd="sng">
                      <a:noFill/>
                      <a:prstDash val="solid"/>
                    </a:lnL>
                    <a:lnR w="28575" cmpd="sng">
                      <a:noFill/>
                      <a:prstDash val="solid"/>
                    </a:lnR>
                    <a:lnT w="28575" cmpd="sng">
                      <a:solidFill>
                        <a:srgbClr val="00B2E3"/>
                      </a:solidFill>
                      <a:prstDash val="solid"/>
                    </a:lnT>
                    <a:lnB w="28575" cmpd="sng">
                      <a:solidFill>
                        <a:srgbClr val="00B2E3"/>
                      </a:solidFill>
                      <a:prstDash val="solid"/>
                    </a:lnB>
                  </a:tcPr>
                </a:tc>
                <a:extLst>
                  <a:ext uri="{0D108BD9-81ED-4DB2-BD59-A6C34878D82A}">
                    <a16:rowId xmlns:a16="http://schemas.microsoft.com/office/drawing/2014/main" val="286300735"/>
                  </a:ext>
                </a:extLst>
              </a:tr>
            </a:tbl>
          </a:graphicData>
        </a:graphic>
      </p:graphicFrame>
    </p:spTree>
    <p:extLst>
      <p:ext uri="{BB962C8B-B14F-4D97-AF65-F5344CB8AC3E}">
        <p14:creationId xmlns:p14="http://schemas.microsoft.com/office/powerpoint/2010/main" val="2454681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3200" noProof="0" dirty="0">
                <a:solidFill>
                  <a:srgbClr val="00B9E4"/>
                </a:solidFill>
              </a:rPr>
              <a:t>Organigramme d</a:t>
            </a:r>
            <a:r>
              <a:rPr lang="fr-CA" sz="3200" dirty="0">
                <a:solidFill>
                  <a:srgbClr val="00B9E4"/>
                </a:solidFill>
              </a:rPr>
              <a:t>u service de dépannage</a:t>
            </a:r>
            <a:endParaRPr lang="fr-CA" sz="3200" noProof="0" dirty="0">
              <a:solidFill>
                <a:srgbClr val="00B9E4"/>
              </a:solidFill>
            </a:endParaRPr>
          </a:p>
        </p:txBody>
      </p:sp>
      <p:pic>
        <p:nvPicPr>
          <p:cNvPr id="4" name="Picture 3"/>
          <p:cNvPicPr>
            <a:picLocks noChangeAspect="1"/>
          </p:cNvPicPr>
          <p:nvPr/>
        </p:nvPicPr>
        <p:blipFill>
          <a:blip r:embed="rId4"/>
          <a:stretch>
            <a:fillRect/>
          </a:stretch>
        </p:blipFill>
        <p:spPr>
          <a:xfrm>
            <a:off x="564334" y="1353322"/>
            <a:ext cx="8341618" cy="4302173"/>
          </a:xfrm>
          <a:prstGeom prst="rect">
            <a:avLst/>
          </a:prstGeom>
        </p:spPr>
      </p:pic>
    </p:spTree>
    <p:extLst>
      <p:ext uri="{BB962C8B-B14F-4D97-AF65-F5344CB8AC3E}">
        <p14:creationId xmlns:p14="http://schemas.microsoft.com/office/powerpoint/2010/main" val="746350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80851"/>
            <a:ext cx="8229600" cy="1165909"/>
          </a:xfrm>
        </p:spPr>
        <p:txBody>
          <a:bodyPr/>
          <a:lstStyle/>
          <a:p>
            <a:r>
              <a:rPr lang="fr-CA" sz="3200" dirty="0">
                <a:solidFill>
                  <a:srgbClr val="00B9E4"/>
                </a:solidFill>
              </a:rPr>
              <a:t>Résolution de problèmes et communications avec </a:t>
            </a:r>
            <a:r>
              <a:rPr lang="fr-CA" sz="3200" dirty="0" err="1">
                <a:solidFill>
                  <a:srgbClr val="00B9E4"/>
                </a:solidFill>
              </a:rPr>
              <a:t>ConnexionOntario</a:t>
            </a:r>
            <a:endParaRPr lang="fr-CA" sz="3200" dirty="0">
              <a:solidFill>
                <a:srgbClr val="00B9E4"/>
              </a:solidFill>
            </a:endParaRPr>
          </a:p>
        </p:txBody>
      </p:sp>
      <p:sp>
        <p:nvSpPr>
          <p:cNvPr id="3" name="Content Placeholder 2"/>
          <p:cNvSpPr>
            <a:spLocks noGrp="1"/>
          </p:cNvSpPr>
          <p:nvPr>
            <p:ph idx="1"/>
            <p:custDataLst>
              <p:tags r:id="rId2"/>
            </p:custDataLst>
          </p:nvPr>
        </p:nvSpPr>
        <p:spPr>
          <a:xfrm>
            <a:off x="457200" y="1583582"/>
            <a:ext cx="8229600" cy="4512423"/>
          </a:xfrm>
        </p:spPr>
        <p:txBody>
          <a:bodyPr/>
          <a:lstStyle/>
          <a:p>
            <a:pPr marL="342900" lvl="1" indent="-342900">
              <a:buClr>
                <a:srgbClr val="00B0F0"/>
              </a:buClr>
              <a:buFont typeface="Courier New" panose="02070309020205020404" pitchFamily="49" charset="0"/>
              <a:buChar char="o"/>
            </a:pPr>
            <a:r>
              <a:rPr lang="fr-CA" noProof="0" dirty="0"/>
              <a:t>Si le processus de dépannage initial ne suffit pas à résoudre </a:t>
            </a:r>
            <a:r>
              <a:rPr lang="fr-CA" dirty="0"/>
              <a:t>un problème avec le </a:t>
            </a:r>
            <a:r>
              <a:rPr lang="fr-CA" dirty="0" err="1"/>
              <a:t>visualiseur</a:t>
            </a:r>
            <a:r>
              <a:rPr lang="fr-CA" dirty="0"/>
              <a:t> clinique ou la source de données de </a:t>
            </a:r>
            <a:r>
              <a:rPr lang="fr-CA" dirty="0" err="1"/>
              <a:t>ConnexionOntario</a:t>
            </a:r>
            <a:r>
              <a:rPr lang="fr-CA" dirty="0"/>
              <a:t> de votre organisation :</a:t>
            </a:r>
            <a:endParaRPr lang="fr-CA" noProof="0" dirty="0"/>
          </a:p>
          <a:p>
            <a:pPr marL="685800" lvl="2" indent="-342900">
              <a:spcBef>
                <a:spcPts val="1000"/>
              </a:spcBef>
              <a:buClr>
                <a:srgbClr val="00B0F0"/>
              </a:buClr>
              <a:buFont typeface="Calibri" panose="020F0502020204030204" pitchFamily="34" charset="0"/>
              <a:buChar char="–"/>
            </a:pPr>
            <a:r>
              <a:rPr lang="fr-CA" sz="1800" noProof="0" dirty="0"/>
              <a:t>Envoyez un ticket par courriel au service de dépannage de Santé Ontario (inclure le numéro du ticket local et une description du problème).</a:t>
            </a:r>
          </a:p>
          <a:p>
            <a:pPr marL="685800" lvl="2" indent="-342900">
              <a:spcBef>
                <a:spcPts val="1000"/>
              </a:spcBef>
              <a:buClr>
                <a:srgbClr val="00B0F0"/>
              </a:buClr>
              <a:buFont typeface="Calibri" panose="020F0502020204030204" pitchFamily="34" charset="0"/>
              <a:buChar char="–"/>
            </a:pPr>
            <a:r>
              <a:rPr lang="fr-CA" sz="1800" noProof="0" dirty="0"/>
              <a:t>Ne communiquez </a:t>
            </a:r>
            <a:r>
              <a:rPr lang="fr-CA" sz="1800" b="1" noProof="0" dirty="0"/>
              <a:t>pas</a:t>
            </a:r>
            <a:r>
              <a:rPr lang="fr-CA" sz="1800" noProof="0" dirty="0"/>
              <a:t> de </a:t>
            </a:r>
            <a:r>
              <a:rPr lang="fr-CA" sz="1800" dirty="0"/>
              <a:t>renseignements personnels sur la santé­, à moins d’une nécessité.</a:t>
            </a:r>
            <a:endParaRPr lang="fr-CA" sz="1800" noProof="0" dirty="0"/>
          </a:p>
          <a:p>
            <a:pPr marL="1143000" lvl="3" indent="-342900">
              <a:spcBef>
                <a:spcPts val="1000"/>
              </a:spcBef>
              <a:buClr>
                <a:srgbClr val="00B0F0"/>
              </a:buClr>
              <a:buFont typeface="Calibri" panose="020F0502020204030204" pitchFamily="34" charset="0"/>
              <a:buChar char="–"/>
            </a:pPr>
            <a:r>
              <a:rPr lang="fr-CA" sz="1600" noProof="0" dirty="0"/>
              <a:t>Si vous devez absolument inclure de tels renseignements</a:t>
            </a:r>
            <a:r>
              <a:rPr lang="fr-CA" sz="1600" dirty="0"/>
              <a:t>, respectez les</a:t>
            </a:r>
            <a:br>
              <a:rPr lang="fr-CA" sz="1600" dirty="0"/>
            </a:br>
            <a:r>
              <a:rPr lang="fr-CA" sz="1600" dirty="0">
                <a:solidFill>
                  <a:srgbClr val="047BC1"/>
                </a:solidFill>
                <a:hlinkClick r:id="rId5"/>
              </a:rPr>
              <a:t>consignes sur le cryptage et la transmission de fichiers de </a:t>
            </a:r>
            <a:r>
              <a:rPr lang="fr-CA" sz="1600" dirty="0" err="1">
                <a:solidFill>
                  <a:srgbClr val="047BC1"/>
                </a:solidFill>
                <a:hlinkClick r:id="rId5"/>
              </a:rPr>
              <a:t>ConnexionOntario</a:t>
            </a:r>
            <a:r>
              <a:rPr lang="fr-CA" sz="1600" dirty="0"/>
              <a:t>.</a:t>
            </a:r>
            <a:endParaRPr lang="fr-CA" noProof="0" dirty="0"/>
          </a:p>
          <a:p>
            <a:pPr marL="342900" lvl="1" indent="-342900">
              <a:buClr>
                <a:srgbClr val="00B0F0"/>
              </a:buClr>
              <a:buFont typeface="Courier New" panose="02070309020205020404" pitchFamily="49" charset="0"/>
              <a:buChar char="o"/>
            </a:pPr>
            <a:r>
              <a:rPr lang="fr-CA" noProof="0" dirty="0"/>
              <a:t>Coordonnées du </a:t>
            </a:r>
            <a:r>
              <a:rPr lang="fr-CA" dirty="0"/>
              <a:t>service de dépannage de Santé Ontario :</a:t>
            </a:r>
            <a:endParaRPr lang="fr-CA" noProof="0" dirty="0"/>
          </a:p>
          <a:p>
            <a:pPr marL="685800" lvl="2" indent="-342900">
              <a:spcBef>
                <a:spcPts val="1000"/>
              </a:spcBef>
              <a:buClr>
                <a:srgbClr val="00B0F0"/>
              </a:buClr>
              <a:buFont typeface="Calibri" panose="020F0502020204030204" pitchFamily="34" charset="0"/>
              <a:buChar char="–"/>
            </a:pPr>
            <a:r>
              <a:rPr lang="fr-CA" sz="1800" dirty="0">
                <a:solidFill>
                  <a:srgbClr val="047BC1"/>
                </a:solidFill>
                <a:hlinkClick r:id="rId6">
                  <a:extLst>
                    <a:ext uri="{A12FA001-AC4F-418D-AE19-62706E023703}">
                      <ahyp:hlinkClr xmlns:ahyp="http://schemas.microsoft.com/office/drawing/2018/hyperlinkcolor" xmlns="" val="tx"/>
                    </a:ext>
                  </a:extLst>
                </a:hlinkClick>
              </a:rPr>
              <a:t>servicedesk@ehealthontario.on.ca</a:t>
            </a:r>
            <a:endParaRPr lang="fr-CA" sz="1800" dirty="0">
              <a:solidFill>
                <a:srgbClr val="047BC1"/>
              </a:solidFill>
            </a:endParaRPr>
          </a:p>
          <a:p>
            <a:pPr marL="685800" lvl="2" indent="-342900">
              <a:spcBef>
                <a:spcPts val="1000"/>
              </a:spcBef>
              <a:buClr>
                <a:srgbClr val="00B0F0"/>
              </a:buClr>
              <a:buFont typeface="Calibri" panose="020F0502020204030204" pitchFamily="34" charset="0"/>
              <a:buChar char="–"/>
            </a:pPr>
            <a:r>
              <a:rPr lang="fr-CA" sz="1800" noProof="0" dirty="0"/>
              <a:t>1 866 250­­</a:t>
            </a:r>
            <a:r>
              <a:rPr lang="fr-CA" sz="1800" dirty="0"/>
              <a:t>‑</a:t>
            </a:r>
            <a:r>
              <a:rPr lang="fr-CA" sz="1800" noProof="0" dirty="0"/>
              <a:t>1554</a:t>
            </a:r>
          </a:p>
          <a:p>
            <a:endParaRPr lang="fr-CA" noProof="0" dirty="0"/>
          </a:p>
        </p:txBody>
      </p:sp>
    </p:spTree>
    <p:extLst>
      <p:ext uri="{BB962C8B-B14F-4D97-AF65-F5344CB8AC3E}">
        <p14:creationId xmlns:p14="http://schemas.microsoft.com/office/powerpoint/2010/main" val="2473611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err="1">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814A69CD67C34B9A7C3D9C01D4C09A" ma:contentTypeVersion="2" ma:contentTypeDescription="Create a new document." ma:contentTypeScope="" ma:versionID="e5f76498b889f01158980e2d183c0c34">
  <xsd:schema xmlns:xsd="http://www.w3.org/2001/XMLSchema" xmlns:xs="http://www.w3.org/2001/XMLSchema" xmlns:p="http://schemas.microsoft.com/office/2006/metadata/properties" xmlns:ns2="eb7198dc-ab18-4373-96fe-831237dfe9fb" targetNamespace="http://schemas.microsoft.com/office/2006/metadata/properties" ma:root="true" ma:fieldsID="4f8bea29b6becbfce94fd100ca848db4" ns2:_="">
    <xsd:import namespace="eb7198dc-ab18-4373-96fe-831237dfe9f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7198dc-ab18-4373-96fe-831237dfe9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9A68B3-4EDB-43A9-80F7-657163E4435D}">
  <ds:schemaRefs>
    <ds:schemaRef ds:uri="http://schemas.microsoft.com/sharepoint/v3/contenttype/forms"/>
  </ds:schemaRefs>
</ds:datastoreItem>
</file>

<file path=customXml/itemProps2.xml><?xml version="1.0" encoding="utf-8"?>
<ds:datastoreItem xmlns:ds="http://schemas.openxmlformats.org/officeDocument/2006/customXml" ds:itemID="{077211F7-2DF1-4B68-8B60-CC913EB92E33}">
  <ds:schemaRef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infopath/2007/PartnerControls"/>
    <ds:schemaRef ds:uri="http://purl.org/dc/terms/"/>
    <ds:schemaRef ds:uri="http://schemas.microsoft.com/sharepoint/v3"/>
    <ds:schemaRef ds:uri="4e313e67-2c10-4882-bd1c-a6586c5e4750"/>
    <ds:schemaRef ds:uri="963fcd95-6e8a-40b8-ac7e-17dfde4d87ad"/>
    <ds:schemaRef ds:uri="http://purl.org/dc/dcmitype/"/>
  </ds:schemaRefs>
</ds:datastoreItem>
</file>

<file path=customXml/itemProps3.xml><?xml version="1.0" encoding="utf-8"?>
<ds:datastoreItem xmlns:ds="http://schemas.openxmlformats.org/officeDocument/2006/customXml" ds:itemID="{93CF456C-54B4-4ADE-BD1C-390878FE7993}"/>
</file>

<file path=docProps/app.xml><?xml version="1.0" encoding="utf-8"?>
<Properties xmlns="http://schemas.openxmlformats.org/officeDocument/2006/extended-properties" xmlns:vt="http://schemas.openxmlformats.org/officeDocument/2006/docPropsVTypes">
  <Template/>
  <TotalTime>2836</TotalTime>
  <Words>2255</Words>
  <Application>Microsoft Office PowerPoint</Application>
  <PresentationFormat>On-screen Show (4:3)</PresentationFormat>
  <Paragraphs>142</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ＭＳ Ｐゴシック</vt:lpstr>
      <vt:lpstr>Arial</vt:lpstr>
      <vt:lpstr>Arial Narrow</vt:lpstr>
      <vt:lpstr>Calibri</vt:lpstr>
      <vt:lpstr>Courier New</vt:lpstr>
      <vt:lpstr>Helvetica Neue Light</vt:lpstr>
      <vt:lpstr>Wingdings</vt:lpstr>
      <vt:lpstr>Ontario Health</vt:lpstr>
      <vt:lpstr>PowerPoint Presentation</vt:lpstr>
      <vt:lpstr>Objectifs d’apprentissage</vt:lpstr>
      <vt:lpstr>Rôles et responsabilités du service de dépannage</vt:lpstr>
      <vt:lpstr>Périodes de maintenance de ConnexionOntario</vt:lpstr>
      <vt:lpstr>Organisations contributrices Autres responsabilités du service de dépannage des organisations</vt:lpstr>
      <vt:lpstr>Organisations contributrices Aviser les experts en qualité des données</vt:lpstr>
      <vt:lpstr>Organisations contributrices  Aviser les responsables de la mise en correspondance de la terminologie</vt:lpstr>
      <vt:lpstr>Organigramme du service de dépannage</vt:lpstr>
      <vt:lpstr>Résolution de problèmes et communications avec ConnexionOntario</vt:lpstr>
      <vt:lpstr>Traitement des renseignements personnels (sur la santé ou autres) à des fins de soutien </vt:lpstr>
      <vt:lpstr>Emplacement des ressources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 Digital Services - PowerPoint Presentation</dc:title>
  <dc:creator>Frame, Laurie</dc:creator>
  <cp:lastModifiedBy>Laurie Frame</cp:lastModifiedBy>
  <cp:revision>786</cp:revision>
  <cp:lastPrinted>2020-02-05T21:17:19Z</cp:lastPrinted>
  <dcterms:modified xsi:type="dcterms:W3CDTF">2020-11-23T16:33:15Z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0x01010034814A69CD67C34B9A7C3D9C01D4C09A</vt:lpwstr>
  </property>
  <property fmtid="{D5CDD505-2E9C-101B-9397-08002B2CF9AE}" pid="3" name="Organization">
    <vt:lpwstr>25;#Ontario Health|612857b5-16d2-4197-89fe-64498b5a5d49</vt:lpwstr>
  </property>
  <property fmtid="{D5CDD505-2E9C-101B-9397-08002B2CF9AE}" pid="4" name="Document Type">
    <vt:lpwstr>5;#Template|c1c8a4c2-26ba-4df9-9735-fc29babb1893</vt:lpwstr>
  </property>
</Properties>
</file>